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936" r:id="rId2"/>
    <p:sldId id="960" r:id="rId3"/>
    <p:sldId id="937" r:id="rId4"/>
    <p:sldId id="938" r:id="rId5"/>
    <p:sldId id="939" r:id="rId6"/>
    <p:sldId id="940" r:id="rId7"/>
    <p:sldId id="941" r:id="rId8"/>
    <p:sldId id="942" r:id="rId9"/>
    <p:sldId id="943" r:id="rId10"/>
    <p:sldId id="944" r:id="rId11"/>
    <p:sldId id="945" r:id="rId12"/>
    <p:sldId id="946" r:id="rId13"/>
    <p:sldId id="947" r:id="rId14"/>
    <p:sldId id="948" r:id="rId15"/>
    <p:sldId id="949" r:id="rId16"/>
    <p:sldId id="950" r:id="rId17"/>
    <p:sldId id="951" r:id="rId18"/>
    <p:sldId id="952" r:id="rId19"/>
    <p:sldId id="953" r:id="rId20"/>
    <p:sldId id="954" r:id="rId21"/>
    <p:sldId id="955" r:id="rId22"/>
    <p:sldId id="956" r:id="rId23"/>
    <p:sldId id="962" r:id="rId24"/>
    <p:sldId id="958" r:id="rId2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B2CDE6"/>
    <a:srgbClr val="E6B2E2"/>
    <a:srgbClr val="CBF5C5"/>
    <a:srgbClr val="FFB84F"/>
    <a:srgbClr val="FF6600"/>
    <a:srgbClr val="FFFF99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912" autoAdjust="0"/>
    <p:restoredTop sz="92240" autoAdjust="0"/>
  </p:normalViewPr>
  <p:slideViewPr>
    <p:cSldViewPr>
      <p:cViewPr varScale="1">
        <p:scale>
          <a:sx n="74" d="100"/>
          <a:sy n="74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E0F09ADC-245B-4E07-AB00-E171B90CE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5168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48510B9-730A-46ED-BB51-055DBF576757}" type="slidenum">
              <a:rPr lang="de-DE" smtClean="0">
                <a:latin typeface="Times New Roman" pitchFamily="18" charset="0"/>
              </a:rPr>
              <a:pPr eaLnBrk="1" hangingPunct="1"/>
              <a:t>3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1F2B8D-CA9C-497A-B2C7-8D2CB026004E}" type="slidenum">
              <a:rPr lang="de-DE" smtClean="0">
                <a:latin typeface="Times New Roman" pitchFamily="18" charset="0"/>
              </a:rPr>
              <a:pPr eaLnBrk="1" hangingPunct="1"/>
              <a:t>4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83098A6-324E-41EA-8829-6CC4D68E09CF}" type="slidenum">
              <a:rPr lang="de-DE" smtClean="0">
                <a:latin typeface="Times New Roman" pitchFamily="18" charset="0"/>
              </a:rPr>
              <a:pPr eaLnBrk="1" hangingPunct="1"/>
              <a:t>5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E27A10-E197-4F0D-BF58-03DDDF54BB5E}" type="slidenum">
              <a:rPr lang="de-DE" smtClean="0">
                <a:latin typeface="Times New Roman" pitchFamily="18" charset="0"/>
              </a:rPr>
              <a:pPr eaLnBrk="1" hangingPunct="1"/>
              <a:t>6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26D6C0-7106-494B-B5A7-0287DB8BFCD1}" type="slidenum">
              <a:rPr lang="de-DE" smtClean="0">
                <a:latin typeface="Times New Roman" pitchFamily="18" charset="0"/>
              </a:rPr>
              <a:pPr eaLnBrk="1" hangingPunct="1"/>
              <a:t>9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0717379-4B6B-413D-B91D-8E39879E4D65}" type="slidenum">
              <a:rPr lang="de-DE" smtClean="0">
                <a:latin typeface="Times New Roman" pitchFamily="18" charset="0"/>
              </a:rPr>
              <a:pPr eaLnBrk="1" hangingPunct="1"/>
              <a:t>10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006878-257D-40DC-B254-F7643FDEF5B0}" type="slidenum">
              <a:rPr lang="de-DE" smtClean="0">
                <a:latin typeface="Times New Roman" pitchFamily="18" charset="0"/>
              </a:rPr>
              <a:pPr eaLnBrk="1" hangingPunct="1"/>
              <a:t>11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E604B9-4F91-4639-8575-7F9C336AC006}" type="slidenum">
              <a:rPr lang="de-DE" smtClean="0">
                <a:latin typeface="Times New Roman" pitchFamily="18" charset="0"/>
              </a:rPr>
              <a:pPr eaLnBrk="1" hangingPunct="1"/>
              <a:t>12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5FF2202-EC69-45F1-A15B-553C0B7CBE62}" type="slidenum">
              <a:rPr lang="de-DE" smtClean="0">
                <a:latin typeface="Times New Roman" pitchFamily="18" charset="0"/>
              </a:rPr>
              <a:pPr eaLnBrk="1" hangingPunct="1"/>
              <a:t>13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B2B2DFE-DD76-48E1-AE2D-EA8965A1D099}" type="slidenum">
              <a:rPr lang="de-DE" smtClean="0">
                <a:latin typeface="Times New Roman" pitchFamily="18" charset="0"/>
              </a:rPr>
              <a:pPr eaLnBrk="1" hangingPunct="1"/>
              <a:t>14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D49A67-5B4A-46E8-BF3D-7BF902519B48}" type="slidenum">
              <a:rPr lang="de-DE" smtClean="0">
                <a:latin typeface="Times New Roman" pitchFamily="18" charset="0"/>
              </a:rPr>
              <a:pPr eaLnBrk="1" hangingPunct="1"/>
              <a:t>15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4A6A32D-D1F8-40DF-A199-C4202A59D7C0}" type="slidenum">
              <a:rPr lang="de-DE" smtClean="0">
                <a:latin typeface="Times New Roman" pitchFamily="18" charset="0"/>
              </a:rPr>
              <a:pPr eaLnBrk="1" hangingPunct="1"/>
              <a:t>16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0C79BB-922E-4ED3-B5DC-FE017EEF43A7}" type="slidenum">
              <a:rPr lang="de-DE" smtClean="0">
                <a:latin typeface="Times New Roman" pitchFamily="18" charset="0"/>
              </a:rPr>
              <a:pPr eaLnBrk="1" hangingPunct="1"/>
              <a:t>17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2F172B-EE03-49D6-8099-AF44DE2EF283}" type="slidenum">
              <a:rPr lang="de-DE" smtClean="0">
                <a:latin typeface="Times New Roman" pitchFamily="18" charset="0"/>
              </a:rPr>
              <a:pPr eaLnBrk="1" hangingPunct="1"/>
              <a:t>18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3F321E7-403B-4C35-880A-706EB8EC0A84}" type="slidenum">
              <a:rPr lang="de-DE" smtClean="0">
                <a:latin typeface="Times New Roman" pitchFamily="18" charset="0"/>
              </a:rPr>
              <a:pPr eaLnBrk="1" hangingPunct="1"/>
              <a:t>19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B6FBB1-8AC0-442B-A58B-25AC5FD9FB13}" type="slidenum">
              <a:rPr lang="de-DE" smtClean="0">
                <a:latin typeface="Times New Roman" pitchFamily="18" charset="0"/>
              </a:rPr>
              <a:pPr eaLnBrk="1" hangingPunct="1"/>
              <a:t>20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5BCCA46-7F08-4823-B109-F7406DF6572B}" type="slidenum">
              <a:rPr lang="de-DE" smtClean="0">
                <a:latin typeface="Times New Roman" pitchFamily="18" charset="0"/>
              </a:rPr>
              <a:pPr eaLnBrk="1" hangingPunct="1"/>
              <a:t>21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513" y="909638"/>
            <a:ext cx="5962650" cy="4473575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AC1B26-76F4-486C-B2F2-99B5D6F1BF92}" type="slidenum">
              <a:rPr lang="en-IN" smtClean="0">
                <a:latin typeface="Times New Roman" pitchFamily="18" charset="0"/>
              </a:rPr>
              <a:pPr eaLnBrk="1" hangingPunct="1"/>
              <a:t>24</a:t>
            </a:fld>
            <a:endParaRPr lang="en-IN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DF289-94CC-4C3A-A0EA-2675D94F5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829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B234A-379A-4525-AC37-0B6513D54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2372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44531-15DD-44DE-BC88-0F53986B5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4151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24DE8-99CF-4701-85E7-1D470C650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274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DE573-D237-4B2D-9CD1-A0E38BB73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9954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4619D-10FE-450B-972F-B1E6AE3DC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057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98525-241F-489F-BA65-440B745FC8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015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D98B7-757F-4211-8444-BE1749638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053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3D1F0-89DB-4DE3-BDA3-56CC75082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411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38C42-411A-4A7D-B15A-08B3B9890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517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76200"/>
            <a:ext cx="21336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2484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9DA42-71DF-4CCF-8E04-2A299E1DD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8318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7315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990600"/>
            <a:ext cx="82296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38BC6-1FF6-412B-A3B9-39E6EBF82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9499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7315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38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4134B-06B7-4813-92BE-08175A5B9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903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76200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6B226AA-0EC3-4940-8B68-93E0E4F79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319" name="Picture 7" descr="logo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76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 Rounded MT Bol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hyperlink" Target="mailto:e.seminar@embitel.com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81000" y="1066800"/>
            <a:ext cx="7239000" cy="13239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Live Webinar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Introduction to ISO 26262 for Functional Safety Critical Projects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Speaker-: Mr. Martin Heininger</a:t>
            </a:r>
          </a:p>
        </p:txBody>
      </p:sp>
      <p:grpSp>
        <p:nvGrpSpPr>
          <p:cNvPr id="14339" name="Group 17"/>
          <p:cNvGrpSpPr>
            <a:grpSpLocks/>
          </p:cNvGrpSpPr>
          <p:nvPr/>
        </p:nvGrpSpPr>
        <p:grpSpPr bwMode="auto">
          <a:xfrm>
            <a:off x="0" y="2971800"/>
            <a:ext cx="9045575" cy="1462088"/>
            <a:chOff x="22225" y="2379663"/>
            <a:chExt cx="9045575" cy="1462087"/>
          </a:xfrm>
        </p:grpSpPr>
        <p:pic>
          <p:nvPicPr>
            <p:cNvPr id="14340" name="Picture 12" descr="ca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5" y="2393950"/>
              <a:ext cx="1730375" cy="1436688"/>
            </a:xfrm>
            <a:prstGeom prst="rect">
              <a:avLst/>
            </a:prstGeom>
            <a:noFill/>
            <a:ln w="9525">
              <a:solidFill>
                <a:srgbClr val="FF9933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1225" y="2379663"/>
              <a:ext cx="1806575" cy="1458912"/>
            </a:xfrm>
            <a:prstGeom prst="rect">
              <a:avLst/>
            </a:prstGeom>
            <a:noFill/>
            <a:ln w="9525">
              <a:solidFill>
                <a:srgbClr val="FF9933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2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150" y="2379663"/>
              <a:ext cx="1728788" cy="1458912"/>
            </a:xfrm>
            <a:prstGeom prst="rect">
              <a:avLst/>
            </a:prstGeom>
            <a:noFill/>
            <a:ln w="9525">
              <a:solidFill>
                <a:srgbClr val="FF9933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313" y="2379663"/>
              <a:ext cx="1690687" cy="1462087"/>
            </a:xfrm>
            <a:prstGeom prst="rect">
              <a:avLst/>
            </a:prstGeom>
            <a:noFill/>
            <a:ln w="9525">
              <a:solidFill>
                <a:srgbClr val="FF9933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4" name="Picture 2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2379663"/>
              <a:ext cx="1766888" cy="1458912"/>
            </a:xfrm>
            <a:prstGeom prst="rect">
              <a:avLst/>
            </a:prstGeom>
            <a:noFill/>
            <a:ln w="9525" algn="ctr">
              <a:solidFill>
                <a:srgbClr val="FF9933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381000" y="4953000"/>
            <a:ext cx="5794375" cy="1476375"/>
            <a:chOff x="76200" y="4111625"/>
            <a:chExt cx="5794375" cy="1476375"/>
          </a:xfrm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79375" y="4410075"/>
              <a:ext cx="5791200" cy="276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200" b="1" dirty="0">
                  <a:solidFill>
                    <a:srgbClr val="FF9933"/>
                  </a:solidFill>
                  <a:latin typeface="Calibri" pitchFamily="34" charset="0"/>
                </a:rPr>
                <a:t>Embitel is rated as one of the top 21 innovators in India by NASSCOM</a:t>
              </a:r>
              <a:endParaRPr lang="en-US" sz="12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79375" y="5310188"/>
              <a:ext cx="4114800" cy="2778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200" b="1" dirty="0">
                  <a:solidFill>
                    <a:srgbClr val="FF9933"/>
                  </a:solidFill>
                  <a:latin typeface="Calibri" pitchFamily="34" charset="0"/>
                </a:rPr>
                <a:t>An ISO 9001:2008 certified company</a:t>
              </a:r>
              <a:r>
                <a:rPr lang="en-US" sz="1200" b="1" dirty="0">
                  <a:solidFill>
                    <a:srgbClr val="C00000"/>
                  </a:solidFill>
                  <a:latin typeface="Calibri" pitchFamily="34" charset="0"/>
                </a:rPr>
                <a:t> </a:t>
              </a: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79375" y="4686300"/>
              <a:ext cx="5791200" cy="276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200" b="1" dirty="0">
                  <a:solidFill>
                    <a:srgbClr val="FF9933"/>
                  </a:solidFill>
                  <a:latin typeface="Calibri" pitchFamily="34" charset="0"/>
                </a:rPr>
                <a:t>Juror’s Distinction Award for Innovation in </a:t>
              </a:r>
              <a:r>
                <a:rPr lang="en-US" sz="1200" b="1" dirty="0" err="1">
                  <a:solidFill>
                    <a:srgbClr val="FF9933"/>
                  </a:solidFill>
                  <a:latin typeface="Calibri" pitchFamily="34" charset="0"/>
                </a:rPr>
                <a:t>Manthan</a:t>
              </a:r>
              <a:r>
                <a:rPr lang="en-US" sz="1200" b="1" dirty="0">
                  <a:solidFill>
                    <a:srgbClr val="FF9933"/>
                  </a:solidFill>
                  <a:latin typeface="Calibri" pitchFamily="34" charset="0"/>
                </a:rPr>
                <a:t> 2008</a:t>
              </a:r>
              <a:endParaRPr lang="en-US" sz="1200" b="1" dirty="0">
                <a:solidFill>
                  <a:srgbClr val="595959"/>
                </a:solidFill>
                <a:latin typeface="Calibri" pitchFamily="34" charset="0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79375" y="4991100"/>
              <a:ext cx="5791200" cy="276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200" b="1">
                  <a:solidFill>
                    <a:srgbClr val="FF9933"/>
                  </a:solidFill>
                  <a:latin typeface="Calibri" pitchFamily="34" charset="0"/>
                </a:rPr>
                <a:t>Nominated for Best UK Entrant in 2009 by UKTI</a:t>
              </a:r>
            </a:p>
          </p:txBody>
        </p:sp>
        <p:sp>
          <p:nvSpPr>
            <p:cNvPr id="15" name="Rectangle 25"/>
            <p:cNvSpPr>
              <a:spLocks noChangeArrowheads="1"/>
            </p:cNvSpPr>
            <p:nvPr/>
          </p:nvSpPr>
          <p:spPr bwMode="auto">
            <a:xfrm>
              <a:off x="76200" y="4111625"/>
              <a:ext cx="5570538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200" b="1" dirty="0">
                  <a:solidFill>
                    <a:srgbClr val="FF9933"/>
                  </a:solidFill>
                  <a:latin typeface="Calibri" pitchFamily="34" charset="0"/>
                </a:rPr>
                <a:t>Leading technology company award by Deloitte in Fast50 India 2012 program</a:t>
              </a:r>
            </a:p>
          </p:txBody>
        </p:sp>
      </p:grp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315200" cy="457200"/>
          </a:xfrm>
        </p:spPr>
        <p:txBody>
          <a:bodyPr/>
          <a:lstStyle/>
          <a:p>
            <a:pPr>
              <a:defRPr/>
            </a:pPr>
            <a:r>
              <a:rPr lang="en-US" sz="2800" kern="1200" dirty="0" smtClean="0">
                <a:solidFill>
                  <a:srgbClr val="FF9933"/>
                </a:solidFill>
                <a:latin typeface="Calibri" pitchFamily="34" charset="0"/>
                <a:ea typeface="+mn-ea"/>
                <a:cs typeface="Arial" pitchFamily="34" charset="0"/>
              </a:rPr>
              <a:t>About the Speaker</a:t>
            </a:r>
            <a:endParaRPr lang="en-US" sz="2800" kern="1200" dirty="0">
              <a:solidFill>
                <a:srgbClr val="FF9933"/>
              </a:solidFill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7162800" cy="4800600"/>
          </a:xfrm>
        </p:spPr>
        <p:txBody>
          <a:bodyPr/>
          <a:lstStyle/>
          <a:p>
            <a:pPr lvl="1"/>
            <a:endParaRPr lang="en-US" sz="18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</a:rPr>
              <a:t>15 years of industry experience and has worked as a Lead </a:t>
            </a:r>
          </a:p>
          <a:p>
            <a:pPr lvl="1">
              <a:buNone/>
            </a:pPr>
            <a:r>
              <a:rPr lang="en-US" sz="1800" dirty="0" smtClean="0">
                <a:latin typeface="Calibri" pitchFamily="34" charset="0"/>
              </a:rPr>
              <a:t>      and Project Consultant for Functional Safety projects. </a:t>
            </a:r>
            <a:br>
              <a:rPr lang="en-US" sz="1800" dirty="0" smtClean="0">
                <a:latin typeface="Calibri" pitchFamily="34" charset="0"/>
              </a:rPr>
            </a:br>
            <a:endParaRPr lang="en-US" sz="18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</a:rPr>
              <a:t>Functional Safety Seminars (IEC 61508, ISO26262, </a:t>
            </a:r>
          </a:p>
          <a:p>
            <a:pPr lvl="1">
              <a:buNone/>
            </a:pPr>
            <a:r>
              <a:rPr lang="en-US" sz="1800" dirty="0" smtClean="0">
                <a:latin typeface="Calibri" pitchFamily="34" charset="0"/>
              </a:rPr>
              <a:t>      RTCA DO 178B) </a:t>
            </a:r>
            <a:br>
              <a:rPr lang="en-US" sz="1800" dirty="0" smtClean="0">
                <a:latin typeface="Calibri" pitchFamily="34" charset="0"/>
              </a:rPr>
            </a:br>
            <a:endParaRPr lang="en-US" sz="18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</a:rPr>
              <a:t>Functional Safety Consulting </a:t>
            </a:r>
            <a:br>
              <a:rPr lang="en-US" sz="1800" dirty="0" smtClean="0">
                <a:latin typeface="Calibri" pitchFamily="34" charset="0"/>
              </a:rPr>
            </a:br>
            <a:endParaRPr lang="en-US" sz="18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</a:rPr>
              <a:t>Functional Safety on Verification activities </a:t>
            </a:r>
            <a:br>
              <a:rPr lang="en-US" sz="1800" dirty="0" smtClean="0">
                <a:latin typeface="Calibri" pitchFamily="34" charset="0"/>
              </a:rPr>
            </a:br>
            <a:endParaRPr lang="en-US" sz="18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</a:rPr>
              <a:t>Consulting on Strategic Technical Project Management</a:t>
            </a:r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1524000"/>
            <a:ext cx="214754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E40A9A1A-A270-4CA6-9259-E4A5C3AFFA08}" type="slidenum">
              <a:rPr lang="de-DE" smtClean="0"/>
              <a:pPr algn="ctr" eaLnBrk="1" hangingPunct="1"/>
              <a:t>3</a:t>
            </a:fld>
            <a:endParaRPr lang="de-DE" smtClean="0"/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533400" y="1524000"/>
            <a:ext cx="8208963" cy="492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ISO 26262 Overview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ISO 26262 First Steps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ASIL Determination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ISO 26262 Life Cycle Work Products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Methods for Software Unit Implementation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Embitel-</a:t>
            </a:r>
            <a:r>
              <a:rPr lang="en-US" sz="2000" dirty="0" err="1">
                <a:latin typeface="Calibri" pitchFamily="34" charset="0"/>
              </a:rPr>
              <a:t>Heicon</a:t>
            </a:r>
            <a:r>
              <a:rPr lang="en-US" sz="2000" dirty="0">
                <a:latin typeface="Calibri" pitchFamily="34" charset="0"/>
              </a:rPr>
              <a:t> Collaboration </a:t>
            </a:r>
          </a:p>
          <a:p>
            <a:pPr marL="342900" indent="-342900"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§"/>
            </a:pPr>
            <a:endParaRPr lang="en-US" sz="2400" dirty="0">
              <a:latin typeface="Calibri" pitchFamily="34" charset="0"/>
            </a:endParaRP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304800" y="762000"/>
            <a:ext cx="283527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Contents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E3F4E91-F994-469A-B5C1-E4A29DD4760A}" type="slidenum">
              <a:rPr lang="de-DE" smtClean="0"/>
              <a:pPr algn="ctr" eaLnBrk="1" hangingPunct="1"/>
              <a:t>4</a:t>
            </a:fld>
            <a:endParaRPr lang="de-DE" smtClean="0"/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468313" y="1700213"/>
            <a:ext cx="8459787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§"/>
            </a:pPr>
            <a:endParaRPr lang="de-DE" sz="2400"/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609600" y="990600"/>
            <a:ext cx="8101013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q"/>
            </a:pPr>
            <a:endParaRPr lang="en-US" sz="2000" dirty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ISO 26262 is the adaption of IEC 61508 to comply with needs specific to road vehicles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Safety-related systems that include electrical and/or electronic (E/E) systems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Series production passenger cars (up to 3500kg max. vehicle mass)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ISO 26262 addresses possible hazards caused by malfunctions </a:t>
            </a:r>
            <a:r>
              <a:rPr lang="en-US" sz="2000" dirty="0" smtClean="0">
                <a:latin typeface="Calibri" pitchFamily="34" charset="0"/>
              </a:rPr>
              <a:t>behavior </a:t>
            </a:r>
            <a:r>
              <a:rPr lang="en-US" sz="2000" dirty="0">
                <a:latin typeface="Calibri" pitchFamily="34" charset="0"/>
              </a:rPr>
              <a:t>of E/E safety-related systems and </a:t>
            </a:r>
            <a:r>
              <a:rPr lang="en-US" sz="2000" dirty="0" smtClean="0">
                <a:latin typeface="Calibri" pitchFamily="34" charset="0"/>
              </a:rPr>
              <a:t>their </a:t>
            </a:r>
            <a:r>
              <a:rPr lang="en-US" sz="2000" dirty="0">
                <a:latin typeface="Calibri" pitchFamily="34" charset="0"/>
              </a:rPr>
              <a:t>interactions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</a:pPr>
            <a:r>
              <a:rPr lang="en-US" sz="2000" dirty="0">
                <a:latin typeface="Calibri" pitchFamily="34" charset="0"/>
              </a:rPr>
              <a:t>ISO 26262 </a:t>
            </a:r>
            <a:r>
              <a:rPr lang="en-US" sz="2000" b="1" dirty="0">
                <a:latin typeface="Calibri" pitchFamily="34" charset="0"/>
              </a:rPr>
              <a:t>does not apply </a:t>
            </a:r>
            <a:r>
              <a:rPr lang="en-US" sz="2000" dirty="0">
                <a:latin typeface="Calibri" pitchFamily="34" charset="0"/>
              </a:rPr>
              <a:t>to hazards related to electrical shock, fire, smoke, heat, radiation, toxicity, flammability, reactivity, corrosion etc.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q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4800" y="609600"/>
            <a:ext cx="84629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ISO 26262 Overview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9A064D77-63E3-4A22-BC34-A9A9E01BEF23}" type="slidenum">
              <a:rPr lang="de-DE" smtClean="0"/>
              <a:pPr algn="ctr" eaLnBrk="1" hangingPunct="1"/>
              <a:t>5</a:t>
            </a:fld>
            <a:endParaRPr lang="de-DE" smtClean="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304800" y="609600"/>
            <a:ext cx="84629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ISO 26262 Overview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68313" y="1700213"/>
            <a:ext cx="8459787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§"/>
            </a:pPr>
            <a:endParaRPr lang="de-DE" sz="2400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1285875" y="1571625"/>
          <a:ext cx="6719888" cy="4465638"/>
        </p:xfrm>
        <a:graphic>
          <a:graphicData uri="http://schemas.openxmlformats.org/presentationml/2006/ole">
            <p:oleObj spid="_x0000_s1031" name="Visio" r:id="rId4" imgW="6010656" imgH="3994785" progId="">
              <p:embed/>
            </p:oleObj>
          </a:graphicData>
        </a:graphic>
      </p:graphicFrame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04A41DB5-B8AE-40C6-B5F0-342FBFE0826A}" type="slidenum">
              <a:rPr lang="de-DE" smtClean="0"/>
              <a:pPr algn="ctr" eaLnBrk="1" hangingPunct="1"/>
              <a:t>6</a:t>
            </a:fld>
            <a:endParaRPr lang="de-DE" smtClean="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5124450" y="2263775"/>
            <a:ext cx="501650" cy="37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506788" y="1895475"/>
            <a:ext cx="2520950" cy="59213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486" name="Rectangle 24"/>
          <p:cNvSpPr>
            <a:spLocks noChangeArrowheads="1"/>
          </p:cNvSpPr>
          <p:nvPr/>
        </p:nvSpPr>
        <p:spPr bwMode="auto">
          <a:xfrm>
            <a:off x="3763963" y="1935163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Hazard analysis and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risk assessment</a:t>
            </a:r>
          </a:p>
        </p:txBody>
      </p:sp>
      <p:cxnSp>
        <p:nvCxnSpPr>
          <p:cNvPr id="32" name="Gerade Verbindung mit Pfeil 31"/>
          <p:cNvCxnSpPr/>
          <p:nvPr/>
        </p:nvCxnSpPr>
        <p:spPr>
          <a:xfrm>
            <a:off x="4767263" y="2478088"/>
            <a:ext cx="4762" cy="2222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24"/>
          <p:cNvSpPr>
            <a:spLocks noChangeArrowheads="1"/>
          </p:cNvSpPr>
          <p:nvPr/>
        </p:nvSpPr>
        <p:spPr bwMode="auto">
          <a:xfrm rot="16200000">
            <a:off x="-497681" y="2734469"/>
            <a:ext cx="1947862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Concept Phase</a:t>
            </a:r>
          </a:p>
        </p:txBody>
      </p:sp>
      <p:sp>
        <p:nvSpPr>
          <p:cNvPr id="55" name="Rectangle 18"/>
          <p:cNvSpPr>
            <a:spLocks noChangeArrowheads="1"/>
          </p:cNvSpPr>
          <p:nvPr/>
        </p:nvSpPr>
        <p:spPr bwMode="auto">
          <a:xfrm rot="16200000">
            <a:off x="-470693" y="4936331"/>
            <a:ext cx="1874838" cy="295275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24"/>
          <p:cNvSpPr>
            <a:spLocks noChangeArrowheads="1"/>
          </p:cNvSpPr>
          <p:nvPr/>
        </p:nvSpPr>
        <p:spPr bwMode="auto">
          <a:xfrm rot="16200000">
            <a:off x="-461963" y="4862513"/>
            <a:ext cx="1876425" cy="3048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Product development</a:t>
            </a:r>
          </a:p>
        </p:txBody>
      </p:sp>
      <p:sp>
        <p:nvSpPr>
          <p:cNvPr id="58" name="Rectangle 18"/>
          <p:cNvSpPr>
            <a:spLocks noChangeArrowheads="1"/>
          </p:cNvSpPr>
          <p:nvPr/>
        </p:nvSpPr>
        <p:spPr bwMode="auto">
          <a:xfrm rot="16200000">
            <a:off x="-1012825" y="3694113"/>
            <a:ext cx="4135438" cy="51911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24"/>
          <p:cNvSpPr>
            <a:spLocks noChangeArrowheads="1"/>
          </p:cNvSpPr>
          <p:nvPr/>
        </p:nvSpPr>
        <p:spPr bwMode="auto">
          <a:xfrm rot="16200000">
            <a:off x="-608013" y="3467101"/>
            <a:ext cx="33242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>
                <a:solidFill>
                  <a:schemeClr val="bg1"/>
                </a:solidFill>
                <a:latin typeface="+mn-lt"/>
                <a:cs typeface="Arial" pitchFamily="34" charset="0"/>
              </a:rPr>
              <a:t>Specification and management of safety requirements</a:t>
            </a:r>
          </a:p>
        </p:txBody>
      </p:sp>
      <p:sp>
        <p:nvSpPr>
          <p:cNvPr id="66" name="Rectangle 18"/>
          <p:cNvSpPr>
            <a:spLocks noChangeArrowheads="1"/>
          </p:cNvSpPr>
          <p:nvPr/>
        </p:nvSpPr>
        <p:spPr bwMode="auto">
          <a:xfrm>
            <a:off x="3563938" y="2684463"/>
            <a:ext cx="2509837" cy="536575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24"/>
          <p:cNvSpPr>
            <a:spLocks noChangeArrowheads="1"/>
          </p:cNvSpPr>
          <p:nvPr/>
        </p:nvSpPr>
        <p:spPr bwMode="auto">
          <a:xfrm>
            <a:off x="3562350" y="2700338"/>
            <a:ext cx="2511425" cy="5207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Derive ASIL Level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Specification of Safety Goals</a:t>
            </a:r>
          </a:p>
        </p:txBody>
      </p:sp>
      <p:sp>
        <p:nvSpPr>
          <p:cNvPr id="69" name="Rectangle 18"/>
          <p:cNvSpPr>
            <a:spLocks noChangeArrowheads="1"/>
          </p:cNvSpPr>
          <p:nvPr/>
        </p:nvSpPr>
        <p:spPr bwMode="auto">
          <a:xfrm>
            <a:off x="3562350" y="3589338"/>
            <a:ext cx="2522538" cy="592137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24"/>
          <p:cNvSpPr>
            <a:spLocks noChangeArrowheads="1"/>
          </p:cNvSpPr>
          <p:nvPr/>
        </p:nvSpPr>
        <p:spPr bwMode="auto">
          <a:xfrm>
            <a:off x="3678238" y="3605213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Specification of System safety requirements</a:t>
            </a:r>
          </a:p>
        </p:txBody>
      </p:sp>
      <p:cxnSp>
        <p:nvCxnSpPr>
          <p:cNvPr id="72" name="Gerade Verbindung mit Pfeil 71"/>
          <p:cNvCxnSpPr>
            <a:stCxn id="66" idx="2"/>
            <a:endCxn id="69" idx="0"/>
          </p:cNvCxnSpPr>
          <p:nvPr/>
        </p:nvCxnSpPr>
        <p:spPr>
          <a:xfrm>
            <a:off x="4818063" y="3221038"/>
            <a:ext cx="4762" cy="368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18"/>
          <p:cNvSpPr>
            <a:spLocks noChangeArrowheads="1"/>
          </p:cNvSpPr>
          <p:nvPr/>
        </p:nvSpPr>
        <p:spPr bwMode="auto">
          <a:xfrm>
            <a:off x="2220913" y="4797425"/>
            <a:ext cx="1506537" cy="52705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24"/>
          <p:cNvSpPr>
            <a:spLocks noChangeArrowheads="1"/>
          </p:cNvSpPr>
          <p:nvPr/>
        </p:nvSpPr>
        <p:spPr bwMode="auto">
          <a:xfrm>
            <a:off x="2220913" y="4811713"/>
            <a:ext cx="1658937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Hardware safety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requirements</a:t>
            </a:r>
          </a:p>
        </p:txBody>
      </p:sp>
      <p:sp>
        <p:nvSpPr>
          <p:cNvPr id="79" name="Rectangle 18"/>
          <p:cNvSpPr>
            <a:spLocks noChangeArrowheads="1"/>
          </p:cNvSpPr>
          <p:nvPr/>
        </p:nvSpPr>
        <p:spPr bwMode="auto">
          <a:xfrm>
            <a:off x="4087813" y="4797425"/>
            <a:ext cx="1492250" cy="53498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Rectangle 24"/>
          <p:cNvSpPr>
            <a:spLocks noChangeArrowheads="1"/>
          </p:cNvSpPr>
          <p:nvPr/>
        </p:nvSpPr>
        <p:spPr bwMode="auto">
          <a:xfrm>
            <a:off x="4075113" y="4811713"/>
            <a:ext cx="1504950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Software safety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 requirements</a:t>
            </a:r>
          </a:p>
        </p:txBody>
      </p:sp>
      <p:cxnSp>
        <p:nvCxnSpPr>
          <p:cNvPr id="97" name="Gerade Verbindung mit Pfeil 96"/>
          <p:cNvCxnSpPr>
            <a:stCxn id="69" idx="2"/>
            <a:endCxn id="77" idx="0"/>
          </p:cNvCxnSpPr>
          <p:nvPr/>
        </p:nvCxnSpPr>
        <p:spPr>
          <a:xfrm flipH="1">
            <a:off x="2973388" y="4181475"/>
            <a:ext cx="1849437" cy="6159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mit Pfeil 98"/>
          <p:cNvCxnSpPr>
            <a:stCxn id="69" idx="2"/>
            <a:endCxn id="79" idx="0"/>
          </p:cNvCxnSpPr>
          <p:nvPr/>
        </p:nvCxnSpPr>
        <p:spPr>
          <a:xfrm>
            <a:off x="4822825" y="4181475"/>
            <a:ext cx="11113" cy="6159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8" name="Rectangle 5"/>
          <p:cNvSpPr>
            <a:spLocks noChangeArrowheads="1"/>
          </p:cNvSpPr>
          <p:nvPr/>
        </p:nvSpPr>
        <p:spPr bwMode="auto">
          <a:xfrm>
            <a:off x="381000" y="838200"/>
            <a:ext cx="84629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ISO 26262 First steps</a:t>
            </a:r>
          </a:p>
        </p:txBody>
      </p:sp>
      <p:cxnSp>
        <p:nvCxnSpPr>
          <p:cNvPr id="48" name="Gerade Verbindung mit Pfeil 47"/>
          <p:cNvCxnSpPr>
            <a:stCxn id="69" idx="2"/>
            <a:endCxn id="52" idx="0"/>
          </p:cNvCxnSpPr>
          <p:nvPr/>
        </p:nvCxnSpPr>
        <p:spPr>
          <a:xfrm>
            <a:off x="4822825" y="4181475"/>
            <a:ext cx="1863725" cy="6032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18"/>
          <p:cNvSpPr>
            <a:spLocks noChangeArrowheads="1"/>
          </p:cNvSpPr>
          <p:nvPr/>
        </p:nvSpPr>
        <p:spPr bwMode="auto">
          <a:xfrm>
            <a:off x="5940425" y="4784725"/>
            <a:ext cx="1492250" cy="5334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6075363" y="4899025"/>
            <a:ext cx="1193800" cy="3048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Architecture</a:t>
            </a:r>
          </a:p>
        </p:txBody>
      </p:sp>
      <p:cxnSp>
        <p:nvCxnSpPr>
          <p:cNvPr id="60" name="Gerade Verbindung mit Pfeil 59"/>
          <p:cNvCxnSpPr/>
          <p:nvPr/>
        </p:nvCxnSpPr>
        <p:spPr>
          <a:xfrm flipH="1">
            <a:off x="2973388" y="5332413"/>
            <a:ext cx="0" cy="617537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 flipH="1">
            <a:off x="4827588" y="5324475"/>
            <a:ext cx="0" cy="61595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>
            <a:stCxn id="52" idx="2"/>
          </p:cNvCxnSpPr>
          <p:nvPr/>
        </p:nvCxnSpPr>
        <p:spPr>
          <a:xfrm>
            <a:off x="6686550" y="5318125"/>
            <a:ext cx="0" cy="6223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B31593D1-2792-4943-8B27-90E753497EC3}" type="slidenum">
              <a:rPr lang="de-DE" smtClean="0"/>
              <a:pPr algn="ctr" eaLnBrk="1" hangingPunct="1"/>
              <a:t>7</a:t>
            </a:fld>
            <a:endParaRPr lang="de-DE" smtClean="0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04800" y="762000"/>
            <a:ext cx="7416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ASIL Determination</a:t>
            </a:r>
          </a:p>
        </p:txBody>
      </p:sp>
      <p:grpSp>
        <p:nvGrpSpPr>
          <p:cNvPr id="19461" name="Gruppieren 6"/>
          <p:cNvGrpSpPr>
            <a:grpSpLocks/>
          </p:cNvGrpSpPr>
          <p:nvPr/>
        </p:nvGrpSpPr>
        <p:grpSpPr bwMode="auto">
          <a:xfrm>
            <a:off x="50800" y="1636713"/>
            <a:ext cx="8897938" cy="1360487"/>
            <a:chOff x="174733" y="2841473"/>
            <a:chExt cx="8898597" cy="1360573"/>
          </a:xfrm>
        </p:grpSpPr>
        <p:sp>
          <p:nvSpPr>
            <p:cNvPr id="22" name="Ellipse 21"/>
            <p:cNvSpPr/>
            <p:nvPr/>
          </p:nvSpPr>
          <p:spPr>
            <a:xfrm>
              <a:off x="174733" y="2852586"/>
              <a:ext cx="1762256" cy="13319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411289" y="3178044"/>
              <a:ext cx="1289145" cy="7048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90488" tIns="44450" rIns="90488" bIns="44450">
              <a:spAutoFit/>
            </a:bodyPr>
            <a:lstStyle/>
            <a:p>
              <a:pPr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Exposure</a:t>
              </a:r>
            </a:p>
            <a:p>
              <a:pPr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E0 to E4</a:t>
              </a:r>
            </a:p>
          </p:txBody>
        </p:sp>
        <p:sp>
          <p:nvSpPr>
            <p:cNvPr id="17" name="Ellipse 16"/>
            <p:cNvSpPr/>
            <p:nvPr/>
          </p:nvSpPr>
          <p:spPr>
            <a:xfrm>
              <a:off x="2484717" y="2870050"/>
              <a:ext cx="1763843" cy="133199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2483129" y="3178044"/>
              <a:ext cx="1765431" cy="7048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90488" tIns="44450" rIns="90488" bIns="44450">
              <a:spAutoFit/>
            </a:bodyPr>
            <a:lstStyle/>
            <a:p>
              <a:pPr algn="ctr"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Controllability</a:t>
              </a:r>
            </a:p>
            <a:p>
              <a:pPr algn="ctr"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C0 to C3</a:t>
              </a:r>
            </a:p>
          </p:txBody>
        </p:sp>
        <p:sp>
          <p:nvSpPr>
            <p:cNvPr id="18" name="Ellipse 17"/>
            <p:cNvSpPr/>
            <p:nvPr/>
          </p:nvSpPr>
          <p:spPr>
            <a:xfrm>
              <a:off x="4785174" y="2841473"/>
              <a:ext cx="1762256" cy="133199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5107461" y="3119303"/>
              <a:ext cx="1244692" cy="70648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90488" tIns="44450" rIns="90488" bIns="44450">
              <a:spAutoFit/>
            </a:bodyPr>
            <a:lstStyle/>
            <a:p>
              <a:pPr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Severity</a:t>
              </a:r>
            </a:p>
            <a:p>
              <a:pPr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S0 to S3</a:t>
              </a:r>
            </a:p>
          </p:txBody>
        </p:sp>
        <p:sp>
          <p:nvSpPr>
            <p:cNvPr id="20" name="Plus 19"/>
            <p:cNvSpPr/>
            <p:nvPr/>
          </p:nvSpPr>
          <p:spPr>
            <a:xfrm>
              <a:off x="4212045" y="3214559"/>
              <a:ext cx="576305" cy="585825"/>
            </a:xfrm>
            <a:prstGeom prst="mathPlus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6" name="Gleich 5"/>
            <p:cNvSpPr/>
            <p:nvPr/>
          </p:nvSpPr>
          <p:spPr>
            <a:xfrm>
              <a:off x="6518853" y="3192332"/>
              <a:ext cx="792222" cy="619164"/>
            </a:xfrm>
            <a:prstGeom prst="mathEqual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Ellipse 22"/>
            <p:cNvSpPr/>
            <p:nvPr/>
          </p:nvSpPr>
          <p:spPr>
            <a:xfrm>
              <a:off x="7311074" y="2852586"/>
              <a:ext cx="1762256" cy="13319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7661937" y="3155818"/>
              <a:ext cx="1060529" cy="7048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90488" tIns="44450" rIns="90488" bIns="44450">
              <a:spAutoFit/>
            </a:bodyPr>
            <a:lstStyle/>
            <a:p>
              <a:pPr algn="ctr"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ASIL</a:t>
              </a:r>
            </a:p>
            <a:p>
              <a:pPr algn="ctr">
                <a:defRPr/>
              </a:pPr>
              <a:r>
                <a:rPr lang="en-GB" sz="200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A to D</a:t>
              </a:r>
            </a:p>
          </p:txBody>
        </p:sp>
        <p:sp>
          <p:nvSpPr>
            <p:cNvPr id="25" name="Plus 24"/>
            <p:cNvSpPr/>
            <p:nvPr/>
          </p:nvSpPr>
          <p:spPr>
            <a:xfrm>
              <a:off x="1908411" y="3243135"/>
              <a:ext cx="574718" cy="585825"/>
            </a:xfrm>
            <a:prstGeom prst="mathPlus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aphicFrame>
        <p:nvGraphicFramePr>
          <p:cNvPr id="27" name="Group 82"/>
          <p:cNvGraphicFramePr>
            <a:graphicFrameLocks noGrp="1"/>
          </p:cNvGraphicFramePr>
          <p:nvPr/>
        </p:nvGraphicFramePr>
        <p:xfrm>
          <a:off x="850900" y="5268913"/>
          <a:ext cx="7129463" cy="852600"/>
        </p:xfrm>
        <a:graphic>
          <a:graphicData uri="http://schemas.openxmlformats.org/drawingml/2006/table">
            <a:tbl>
              <a:tblPr/>
              <a:tblGrid>
                <a:gridCol w="1296025"/>
                <a:gridCol w="1800443"/>
                <a:gridCol w="1872461"/>
                <a:gridCol w="2160534"/>
              </a:tblGrid>
              <a:tr h="45671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Class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          S0                                 S1                                      S2                                           S3</a:t>
                      </a: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52" marR="91452" marT="45510" marB="455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</a:tr>
              <a:tr h="39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 injuries</a:t>
                      </a:r>
                    </a:p>
                  </a:txBody>
                  <a:tcPr marL="91452" marR="91452" marT="45510" marB="455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Light and moderate injuries</a:t>
                      </a:r>
                    </a:p>
                  </a:txBody>
                  <a:tcPr marL="91452" marR="91452" marT="45510" marB="455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Severe and life-threatining injuries (survival probable)</a:t>
                      </a:r>
                    </a:p>
                  </a:txBody>
                  <a:tcPr marL="91452" marR="91452" marT="45510" marB="455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Life-threatening injuries (survival uncertain), fatal injuries</a:t>
                      </a:r>
                    </a:p>
                  </a:txBody>
                  <a:tcPr marL="91452" marR="91452" marT="45510" marB="455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Group 82"/>
          <p:cNvGraphicFramePr>
            <a:graphicFrameLocks noGrp="1"/>
          </p:cNvGraphicFramePr>
          <p:nvPr/>
        </p:nvGraphicFramePr>
        <p:xfrm>
          <a:off x="836613" y="3200400"/>
          <a:ext cx="7129463" cy="733426"/>
        </p:xfrm>
        <a:graphic>
          <a:graphicData uri="http://schemas.openxmlformats.org/drawingml/2006/table">
            <a:tbl>
              <a:tblPr/>
              <a:tblGrid>
                <a:gridCol w="994614"/>
                <a:gridCol w="1381722"/>
                <a:gridCol w="1436991"/>
                <a:gridCol w="1658068"/>
                <a:gridCol w="1658068"/>
              </a:tblGrid>
              <a:tr h="457213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Class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      E0                      E1                             E2                                E3                                E4</a:t>
                      </a: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52" marR="9145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</a:tr>
              <a:tr h="276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Incredible</a:t>
                      </a:r>
                    </a:p>
                  </a:txBody>
                  <a:tcPr marL="91452" marR="9145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Very low probability</a:t>
                      </a:r>
                    </a:p>
                  </a:txBody>
                  <a:tcPr marL="91452" marR="9145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Low probability</a:t>
                      </a:r>
                    </a:p>
                  </a:txBody>
                  <a:tcPr marL="91452" marR="9145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Medium probability</a:t>
                      </a:r>
                    </a:p>
                  </a:txBody>
                  <a:tcPr marL="91452" marR="9145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High probability</a:t>
                      </a:r>
                    </a:p>
                  </a:txBody>
                  <a:tcPr marL="91452" marR="9145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19492" name="Rectangle 6"/>
          <p:cNvSpPr>
            <a:spLocks noChangeArrowheads="1"/>
          </p:cNvSpPr>
          <p:nvPr/>
        </p:nvSpPr>
        <p:spPr bwMode="auto">
          <a:xfrm>
            <a:off x="1939925" y="3933825"/>
            <a:ext cx="49228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buFont typeface="Wingdings" pitchFamily="2" charset="2"/>
              <a:buNone/>
            </a:pPr>
            <a:r>
              <a:rPr lang="en-US" sz="1400" dirty="0">
                <a:latin typeface="Calibri" pitchFamily="34" charset="0"/>
              </a:rPr>
              <a:t>(Probability of exposure regarding operational situations)</a:t>
            </a:r>
          </a:p>
        </p:txBody>
      </p:sp>
      <p:graphicFrame>
        <p:nvGraphicFramePr>
          <p:cNvPr id="31" name="Group 82"/>
          <p:cNvGraphicFramePr>
            <a:graphicFrameLocks noGrp="1"/>
          </p:cNvGraphicFramePr>
          <p:nvPr/>
        </p:nvGraphicFramePr>
        <p:xfrm>
          <a:off x="989013" y="4362450"/>
          <a:ext cx="6854825" cy="733426"/>
        </p:xfrm>
        <a:graphic>
          <a:graphicData uri="http://schemas.openxmlformats.org/drawingml/2006/table">
            <a:tbl>
              <a:tblPr/>
              <a:tblGrid>
                <a:gridCol w="1525973"/>
                <a:gridCol w="1451214"/>
                <a:gridCol w="1573270"/>
                <a:gridCol w="2304368"/>
              </a:tblGrid>
              <a:tr h="45721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Class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            C0                                C1                             C2                                          C3 </a:t>
                      </a: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</a:tr>
              <a:tr h="276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Controllable in general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Simply controllable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Normally controllable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Difficult to control or uncontrollable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C51863F8-4E09-48E1-AA4C-1E8E958296B6}" type="slidenum">
              <a:rPr lang="de-DE" smtClean="0"/>
              <a:pPr algn="ctr" eaLnBrk="1" hangingPunct="1"/>
              <a:t>8</a:t>
            </a:fld>
            <a:endParaRPr lang="de-DE" smtClean="0"/>
          </a:p>
        </p:txBody>
      </p:sp>
      <p:graphicFrame>
        <p:nvGraphicFramePr>
          <p:cNvPr id="10322" name="Group 82"/>
          <p:cNvGraphicFramePr>
            <a:graphicFrameLocks noGrp="1"/>
          </p:cNvGraphicFramePr>
          <p:nvPr/>
        </p:nvGraphicFramePr>
        <p:xfrm>
          <a:off x="1631950" y="1844675"/>
          <a:ext cx="6096000" cy="3433764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457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Severity class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Probability class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Controllability class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C1                                 C2                       C3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6274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S1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E1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E2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E3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E4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451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S2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E1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24389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E2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E3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E4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5563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S3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E1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E2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QM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E3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24451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E4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20559" name="Rechteck 2"/>
          <p:cNvSpPr>
            <a:spLocks noChangeArrowheads="1"/>
          </p:cNvSpPr>
          <p:nvPr/>
        </p:nvSpPr>
        <p:spPr bwMode="auto">
          <a:xfrm>
            <a:off x="6029325" y="5262563"/>
            <a:ext cx="1711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26262-3</a:t>
            </a:r>
            <a:endParaRPr lang="en-US" sz="1400"/>
          </a:p>
        </p:txBody>
      </p:sp>
      <p:sp>
        <p:nvSpPr>
          <p:cNvPr id="8272" name="Rectangle 2"/>
          <p:cNvSpPr>
            <a:spLocks noChangeArrowheads="1"/>
          </p:cNvSpPr>
          <p:nvPr/>
        </p:nvSpPr>
        <p:spPr bwMode="auto">
          <a:xfrm>
            <a:off x="304800" y="762000"/>
            <a:ext cx="7416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ASIL Determination</a:t>
            </a:r>
          </a:p>
        </p:txBody>
      </p:sp>
      <p:sp>
        <p:nvSpPr>
          <p:cNvPr id="20561" name="Rectangle 6"/>
          <p:cNvSpPr>
            <a:spLocks noChangeArrowheads="1"/>
          </p:cNvSpPr>
          <p:nvPr/>
        </p:nvSpPr>
        <p:spPr bwMode="auto">
          <a:xfrm>
            <a:off x="1619250" y="5570538"/>
            <a:ext cx="5905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latin typeface="Calibri" pitchFamily="34" charset="0"/>
              </a:rPr>
              <a:t>Note: The class QM (Quality Management) denotes no requirement to comply with ISO 26262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D260A7A1-8104-4D88-93DA-0C11548C952C}" type="slidenum">
              <a:rPr lang="de-DE" smtClean="0"/>
              <a:pPr algn="ctr" eaLnBrk="1" hangingPunct="1"/>
              <a:t>9</a:t>
            </a:fld>
            <a:endParaRPr lang="de-DE" smtClean="0"/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684213" y="1557338"/>
            <a:ext cx="8208962" cy="492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ISO 26262 Overview</a:t>
            </a:r>
          </a:p>
          <a:p>
            <a:pPr marL="342900" indent="-342900">
              <a:spcBef>
                <a:spcPct val="2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ISO 26262 First Steps</a:t>
            </a:r>
          </a:p>
          <a:p>
            <a:pPr marL="342900" indent="-342900">
              <a:spcBef>
                <a:spcPct val="2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ASIL Determination</a:t>
            </a:r>
          </a:p>
          <a:p>
            <a:pPr marL="342900" indent="-342900">
              <a:spcBef>
                <a:spcPct val="2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Calibri" pitchFamily="34" charset="0"/>
              </a:rPr>
              <a:t>ISO 26262 Life Cycle Work Products</a:t>
            </a:r>
          </a:p>
          <a:p>
            <a:pPr marL="342900" indent="-342900">
              <a:spcBef>
                <a:spcPct val="2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Methods for Software Unit Implementation</a:t>
            </a:r>
          </a:p>
          <a:p>
            <a:pPr marL="342900" indent="-342900">
              <a:spcBef>
                <a:spcPct val="2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Embitel-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Heicon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Collaboration</a:t>
            </a:r>
          </a:p>
          <a:p>
            <a:pPr marL="342900" indent="-342900"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§"/>
              <a:defRPr/>
            </a:pPr>
            <a:endParaRPr lang="en-US" sz="2400" dirty="0">
              <a:latin typeface="Calibri" pitchFamily="34" charset="0"/>
            </a:endParaRPr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307975" y="930275"/>
            <a:ext cx="28352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>
                <a:solidFill>
                  <a:srgbClr val="FF9933"/>
                </a:solidFill>
                <a:latin typeface="Calibri" pitchFamily="34" charset="0"/>
              </a:rPr>
              <a:t>Content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D23BB07E-7113-4C8D-A796-67DC0C2D14B1}" type="slidenum">
              <a:rPr lang="de-DE" smtClean="0"/>
              <a:pPr algn="ctr" eaLnBrk="1" hangingPunct="1"/>
              <a:t>10</a:t>
            </a:fld>
            <a:endParaRPr lang="de-DE" smtClean="0"/>
          </a:p>
        </p:txBody>
      </p:sp>
      <p:sp>
        <p:nvSpPr>
          <p:cNvPr id="20486" name="Rectangle 24"/>
          <p:cNvSpPr>
            <a:spLocks noChangeArrowheads="1"/>
          </p:cNvSpPr>
          <p:nvPr/>
        </p:nvSpPr>
        <p:spPr bwMode="auto">
          <a:xfrm>
            <a:off x="3516313" y="1912938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Hazard analysis and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risk assessment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52400" y="9906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Functional Safety Mngt.</a:t>
            </a:r>
          </a:p>
        </p:txBody>
      </p:sp>
      <p:graphicFrame>
        <p:nvGraphicFramePr>
          <p:cNvPr id="42" name="Group 55"/>
          <p:cNvGraphicFramePr>
            <a:graphicFrameLocks noGrp="1"/>
          </p:cNvGraphicFramePr>
          <p:nvPr/>
        </p:nvGraphicFramePr>
        <p:xfrm>
          <a:off x="773113" y="1785938"/>
          <a:ext cx="7183437" cy="3200400"/>
        </p:xfrm>
        <a:graphic>
          <a:graphicData uri="http://schemas.openxmlformats.org/drawingml/2006/table">
            <a:tbl>
              <a:tblPr/>
              <a:tblGrid>
                <a:gridCol w="7183437"/>
              </a:tblGrid>
              <a:tr h="365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Work Products</a:t>
                      </a:r>
                    </a:p>
                  </a:txBody>
                  <a:tcPr marL="91432" marR="9143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83462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Organizational-specific rules and processes for functional safety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Evidence of competence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Evidence of quality management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Functional safety assessment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Evidence of field monitoring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2063" name="Rechteck 2"/>
          <p:cNvSpPr>
            <a:spLocks noChangeArrowheads="1"/>
          </p:cNvSpPr>
          <p:nvPr/>
        </p:nvSpPr>
        <p:spPr bwMode="auto">
          <a:xfrm>
            <a:off x="5837238" y="5000625"/>
            <a:ext cx="2119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ISO/FDIS 26262-2</a:t>
            </a:r>
            <a:endParaRPr lang="en-US" sz="140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 rot="16200000">
            <a:off x="-986631" y="3240882"/>
            <a:ext cx="3214687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Functional Safety Management</a:t>
            </a: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7323138" y="50800"/>
          <a:ext cx="1749425" cy="1163638"/>
        </p:xfrm>
        <a:graphic>
          <a:graphicData uri="http://schemas.openxmlformats.org/presentationml/2006/ole">
            <p:oleObj spid="_x0000_s2065" name="Visio" r:id="rId4" imgW="6010656" imgH="3994785" progId="">
              <p:embed/>
            </p:oleObj>
          </a:graphicData>
        </a:graphic>
      </p:graphicFrame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5DFBE177-1D3B-45B1-A262-E8B0614B4C91}" type="slidenum">
              <a:rPr lang="de-DE" smtClean="0"/>
              <a:pPr algn="ctr" eaLnBrk="1" hangingPunct="1"/>
              <a:t>11</a:t>
            </a:fld>
            <a:endParaRPr lang="de-DE" smtClean="0"/>
          </a:p>
        </p:txBody>
      </p:sp>
      <p:sp>
        <p:nvSpPr>
          <p:cNvPr id="20486" name="Rectangle 24"/>
          <p:cNvSpPr>
            <a:spLocks noChangeArrowheads="1"/>
          </p:cNvSpPr>
          <p:nvPr/>
        </p:nvSpPr>
        <p:spPr bwMode="auto">
          <a:xfrm>
            <a:off x="3516313" y="1912938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Hazard analysis and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risk assessment</a:t>
            </a:r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323850" y="922338"/>
            <a:ext cx="84629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Concept Phase</a:t>
            </a:r>
          </a:p>
        </p:txBody>
      </p:sp>
      <p:graphicFrame>
        <p:nvGraphicFramePr>
          <p:cNvPr id="42" name="Group 55"/>
          <p:cNvGraphicFramePr>
            <a:graphicFrameLocks noGrp="1"/>
          </p:cNvGraphicFramePr>
          <p:nvPr/>
        </p:nvGraphicFramePr>
        <p:xfrm>
          <a:off x="773113" y="1785938"/>
          <a:ext cx="7470775" cy="3200400"/>
        </p:xfrm>
        <a:graphic>
          <a:graphicData uri="http://schemas.openxmlformats.org/drawingml/2006/table">
            <a:tbl>
              <a:tblPr/>
              <a:tblGrid>
                <a:gridCol w="7470775"/>
              </a:tblGrid>
              <a:tr h="365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Work Products</a:t>
                      </a:r>
                    </a:p>
                  </a:txBody>
                  <a:tcPr marL="91424" marR="9142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83462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Impact Analysis (Development of new Product or Modification of  existing Product)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Hazard analysis and risk assessment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Safety goals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Functional safety concept (Requirements)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Verification (Review) report</a:t>
                      </a:r>
                    </a:p>
                  </a:txBody>
                  <a:tcPr marL="91424" marR="91424"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3087" name="Rechteck 2"/>
          <p:cNvSpPr>
            <a:spLocks noChangeArrowheads="1"/>
          </p:cNvSpPr>
          <p:nvPr/>
        </p:nvSpPr>
        <p:spPr bwMode="auto">
          <a:xfrm>
            <a:off x="6516688" y="4992688"/>
            <a:ext cx="1711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26262-3</a:t>
            </a:r>
            <a:endParaRPr lang="en-US" sz="140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 rot="16200000">
            <a:off x="-986631" y="3240882"/>
            <a:ext cx="3214687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Concept Phase</a:t>
            </a:r>
          </a:p>
        </p:txBody>
      </p:sp>
      <p:sp>
        <p:nvSpPr>
          <p:cNvPr id="2" name="Rechteck 1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7323138" y="50800"/>
          <a:ext cx="1749425" cy="1163638"/>
        </p:xfrm>
        <a:graphic>
          <a:graphicData uri="http://schemas.openxmlformats.org/presentationml/2006/ole">
            <p:oleObj spid="_x0000_s3090" name="Visio" r:id="rId4" imgW="6010656" imgH="3994785" progId="">
              <p:embed/>
            </p:oleObj>
          </a:graphicData>
        </a:graphic>
      </p:graphicFrame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49564B42-3D4F-444E-A097-0620D281AB5B}" type="slidenum">
              <a:rPr lang="de-DE" smtClean="0"/>
              <a:pPr algn="ctr" eaLnBrk="1" hangingPunct="1"/>
              <a:t>12</a:t>
            </a:fld>
            <a:endParaRPr lang="de-DE" smtClean="0"/>
          </a:p>
        </p:txBody>
      </p:sp>
      <p:sp>
        <p:nvSpPr>
          <p:cNvPr id="20486" name="Rectangle 24"/>
          <p:cNvSpPr>
            <a:spLocks noChangeArrowheads="1"/>
          </p:cNvSpPr>
          <p:nvPr/>
        </p:nvSpPr>
        <p:spPr bwMode="auto">
          <a:xfrm>
            <a:off x="3516313" y="1912938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Hazard analysis and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risk assessment</a:t>
            </a: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304800" y="7620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>
                <a:solidFill>
                  <a:srgbClr val="FF9933"/>
                </a:solidFill>
              </a:rPr>
              <a:t>ISO 26262 Work Products – Production</a:t>
            </a:r>
          </a:p>
        </p:txBody>
      </p:sp>
      <p:sp>
        <p:nvSpPr>
          <p:cNvPr id="4103" name="Rechteck 2"/>
          <p:cNvSpPr>
            <a:spLocks noChangeArrowheads="1"/>
          </p:cNvSpPr>
          <p:nvPr/>
        </p:nvSpPr>
        <p:spPr bwMode="auto">
          <a:xfrm>
            <a:off x="7164388" y="5805488"/>
            <a:ext cx="1709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26262-7</a:t>
            </a:r>
            <a:endParaRPr lang="en-US" sz="140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 rot="16200000">
            <a:off x="-1569244" y="3521869"/>
            <a:ext cx="4090988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Production, </a:t>
            </a:r>
            <a:r>
              <a:rPr lang="en-GB" sz="1400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Maintenance</a:t>
            </a:r>
          </a:p>
        </p:txBody>
      </p:sp>
      <p:sp>
        <p:nvSpPr>
          <p:cNvPr id="2" name="Rechteck 1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7323138" y="50800"/>
          <a:ext cx="1749425" cy="1163638"/>
        </p:xfrm>
        <a:graphic>
          <a:graphicData uri="http://schemas.openxmlformats.org/presentationml/2006/ole">
            <p:oleObj spid="_x0000_s4114" name="Visio" r:id="rId4" imgW="6010656" imgH="3994785" progId="">
              <p:embed/>
            </p:oleObj>
          </a:graphicData>
        </a:graphic>
      </p:graphicFrame>
      <p:graphicFrame>
        <p:nvGraphicFramePr>
          <p:cNvPr id="11" name="Group 55"/>
          <p:cNvGraphicFramePr>
            <a:graphicFrameLocks noGrp="1"/>
          </p:cNvGraphicFramePr>
          <p:nvPr/>
        </p:nvGraphicFramePr>
        <p:xfrm>
          <a:off x="628650" y="1641475"/>
          <a:ext cx="8158163" cy="4160838"/>
        </p:xfrm>
        <a:graphic>
          <a:graphicData uri="http://schemas.openxmlformats.org/drawingml/2006/table">
            <a:tbl>
              <a:tblPr/>
              <a:tblGrid>
                <a:gridCol w="8158163"/>
              </a:tblGrid>
              <a:tr h="365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Work Products</a:t>
                      </a:r>
                    </a:p>
                  </a:txBody>
                  <a:tcPr marL="91429" marR="91429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79502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Safety-related content of the production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Safety-related content of the production control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Control measure report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Assessment report for capability of the </a:t>
                      </a: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production</a:t>
                      </a: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process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Safety-related content of the maintenance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Repair instructions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Safety-related content of the information made available to the user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Instructions regarding field observations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Safety related content of the instructions for decommissioning</a:t>
                      </a:r>
                    </a:p>
                  </a:txBody>
                  <a:tcPr marL="91429" marR="91429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884998CB-7FDD-433E-B29F-D7C91AE8B1CC}" type="slidenum">
              <a:rPr lang="de-DE" smtClean="0"/>
              <a:pPr algn="ctr" eaLnBrk="1" hangingPunct="1"/>
              <a:t>13</a:t>
            </a:fld>
            <a:endParaRPr lang="de-DE" smtClean="0"/>
          </a:p>
        </p:txBody>
      </p:sp>
      <p:sp>
        <p:nvSpPr>
          <p:cNvPr id="20486" name="Rectangle 24"/>
          <p:cNvSpPr>
            <a:spLocks noChangeArrowheads="1"/>
          </p:cNvSpPr>
          <p:nvPr/>
        </p:nvSpPr>
        <p:spPr bwMode="auto">
          <a:xfrm>
            <a:off x="3516313" y="1912938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Hazard analysis and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risk assessment</a:t>
            </a:r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 rot="16200000">
            <a:off x="-1419225" y="3490913"/>
            <a:ext cx="4143375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Product Development</a:t>
            </a: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304800" y="7620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Supporting Fkt.</a:t>
            </a:r>
          </a:p>
        </p:txBody>
      </p:sp>
      <p:sp>
        <p:nvSpPr>
          <p:cNvPr id="5129" name="Rechteck 2"/>
          <p:cNvSpPr>
            <a:spLocks noChangeArrowheads="1"/>
          </p:cNvSpPr>
          <p:nvPr/>
        </p:nvSpPr>
        <p:spPr bwMode="auto">
          <a:xfrm>
            <a:off x="7164388" y="4016375"/>
            <a:ext cx="1711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26262-8</a:t>
            </a:r>
            <a:endParaRPr lang="en-US" sz="1400"/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7358063" y="50800"/>
          <a:ext cx="1749425" cy="1163638"/>
        </p:xfrm>
        <a:graphic>
          <a:graphicData uri="http://schemas.openxmlformats.org/presentationml/2006/ole">
            <p:oleObj spid="_x0000_s5170" name="Visio" r:id="rId4" imgW="6010656" imgH="3994785" progId="">
              <p:embed/>
            </p:oleObj>
          </a:graphicData>
        </a:graphic>
      </p:graphicFrame>
      <p:graphicFrame>
        <p:nvGraphicFramePr>
          <p:cNvPr id="15" name="Group 57"/>
          <p:cNvGraphicFramePr>
            <a:graphicFrameLocks noGrp="1"/>
          </p:cNvGraphicFramePr>
          <p:nvPr/>
        </p:nvGraphicFramePr>
        <p:xfrm>
          <a:off x="857250" y="1571625"/>
          <a:ext cx="3960813" cy="1463675"/>
        </p:xfrm>
        <a:graphic>
          <a:graphicData uri="http://schemas.openxmlformats.org/drawingml/2006/table">
            <a:tbl>
              <a:tblPr/>
              <a:tblGrid>
                <a:gridCol w="3960813"/>
              </a:tblGrid>
              <a:tr h="304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Work Products – Distributed Development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15874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Supplier selection report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Development interface agreement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Supplier’s project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Safety assessment report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Supply agreement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Group 57"/>
          <p:cNvGraphicFramePr>
            <a:graphicFrameLocks noGrp="1"/>
          </p:cNvGraphicFramePr>
          <p:nvPr/>
        </p:nvGraphicFramePr>
        <p:xfrm>
          <a:off x="4929188" y="1571625"/>
          <a:ext cx="3889375" cy="684213"/>
        </p:xfrm>
        <a:graphic>
          <a:graphicData uri="http://schemas.openxmlformats.org/drawingml/2006/table">
            <a:tbl>
              <a:tblPr/>
              <a:tblGrid>
                <a:gridCol w="3889375"/>
              </a:tblGrid>
              <a:tr h="304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Work Products – </a:t>
                      </a: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Config</a:t>
                      </a: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Managmt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7938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Configuration Management Plan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Group 57"/>
          <p:cNvGraphicFramePr>
            <a:graphicFrameLocks noGrp="1"/>
          </p:cNvGraphicFramePr>
          <p:nvPr/>
        </p:nvGraphicFramePr>
        <p:xfrm>
          <a:off x="857250" y="3143250"/>
          <a:ext cx="3960813" cy="1381125"/>
        </p:xfrm>
        <a:graphic>
          <a:graphicData uri="http://schemas.openxmlformats.org/drawingml/2006/table">
            <a:tbl>
              <a:tblPr/>
              <a:tblGrid>
                <a:gridCol w="3960813"/>
              </a:tblGrid>
              <a:tr h="3047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Work Products – Change Management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7637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Change management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Change request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Impact analysis and change request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Change report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57"/>
          <p:cNvGraphicFramePr>
            <a:graphicFrameLocks noGrp="1"/>
          </p:cNvGraphicFramePr>
          <p:nvPr/>
        </p:nvGraphicFramePr>
        <p:xfrm>
          <a:off x="4929188" y="3143250"/>
          <a:ext cx="3960812" cy="858838"/>
        </p:xfrm>
        <a:graphic>
          <a:graphicData uri="http://schemas.openxmlformats.org/drawingml/2006/table">
            <a:tbl>
              <a:tblPr/>
              <a:tblGrid>
                <a:gridCol w="3960812"/>
              </a:tblGrid>
              <a:tr h="304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Work Products - Documentation Process</a:t>
                      </a:r>
                    </a:p>
                  </a:txBody>
                  <a:tcPr marT="45679" marB="4567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55412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Document management plan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Documentation guideline requirements</a:t>
                      </a:r>
                    </a:p>
                  </a:txBody>
                  <a:tcPr marT="45679" marB="4567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Group 57"/>
          <p:cNvGraphicFramePr>
            <a:graphicFrameLocks noGrp="1"/>
          </p:cNvGraphicFramePr>
          <p:nvPr/>
        </p:nvGraphicFramePr>
        <p:xfrm>
          <a:off x="857250" y="4643438"/>
          <a:ext cx="3960813" cy="1027112"/>
        </p:xfrm>
        <a:graphic>
          <a:graphicData uri="http://schemas.openxmlformats.org/drawingml/2006/table">
            <a:tbl>
              <a:tblPr/>
              <a:tblGrid>
                <a:gridCol w="3960813"/>
              </a:tblGrid>
              <a:tr h="3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Work Products – Tool Qualification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72232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Software tool criteria evaluation report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Software tool qualification report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4B369753-3E26-4C42-8739-8D266EBAAF23}" type="slidenum">
              <a:rPr lang="de-DE" smtClean="0"/>
              <a:pPr algn="ctr" eaLnBrk="1" hangingPunct="1"/>
              <a:t>14</a:t>
            </a:fld>
            <a:endParaRPr lang="de-DE" smtClean="0"/>
          </a:p>
        </p:txBody>
      </p:sp>
      <p:sp>
        <p:nvSpPr>
          <p:cNvPr id="20486" name="Rectangle 24"/>
          <p:cNvSpPr>
            <a:spLocks noChangeArrowheads="1"/>
          </p:cNvSpPr>
          <p:nvPr/>
        </p:nvSpPr>
        <p:spPr bwMode="auto">
          <a:xfrm>
            <a:off x="3516313" y="1912938"/>
            <a:ext cx="2206625" cy="520700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Hazard analysis and </a:t>
            </a:r>
          </a:p>
          <a:p>
            <a:pPr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risk assessment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304800" y="9144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ASIL and </a:t>
            </a:r>
          </a:p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safety oriented analysis</a:t>
            </a:r>
          </a:p>
        </p:txBody>
      </p:sp>
      <p:graphicFrame>
        <p:nvGraphicFramePr>
          <p:cNvPr id="42" name="Group 55"/>
          <p:cNvGraphicFramePr>
            <a:graphicFrameLocks noGrp="1"/>
          </p:cNvGraphicFramePr>
          <p:nvPr/>
        </p:nvGraphicFramePr>
        <p:xfrm>
          <a:off x="774700" y="2173288"/>
          <a:ext cx="8012113" cy="2861103"/>
        </p:xfrm>
        <a:graphic>
          <a:graphicData uri="http://schemas.openxmlformats.org/drawingml/2006/table">
            <a:tbl>
              <a:tblPr/>
              <a:tblGrid>
                <a:gridCol w="8012113"/>
              </a:tblGrid>
              <a:tr h="394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Work Products</a:t>
                      </a:r>
                    </a:p>
                  </a:txBody>
                  <a:tcPr marL="91433" marR="91433"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4648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Update of the corresponding Documentation due to Requirements decomposition with respect to ASIL tailoring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Analysis of dependent failures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Safety analysis</a:t>
                      </a:r>
                    </a:p>
                  </a:txBody>
                  <a:tcPr marL="91433" marR="91433"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6159" name="Rechteck 2"/>
          <p:cNvSpPr>
            <a:spLocks noChangeArrowheads="1"/>
          </p:cNvSpPr>
          <p:nvPr/>
        </p:nvSpPr>
        <p:spPr bwMode="auto">
          <a:xfrm>
            <a:off x="7124700" y="5065713"/>
            <a:ext cx="1660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26262-9</a:t>
            </a:r>
            <a:endParaRPr lang="en-US" sz="140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 rot="16200000">
            <a:off x="-808831" y="3450432"/>
            <a:ext cx="2859087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chemeClr val="bg1"/>
                </a:solidFill>
                <a:latin typeface="+mn-lt"/>
                <a:cs typeface="Arial" pitchFamily="34" charset="0"/>
              </a:rPr>
              <a:t>ASIL and safety-oriented analysis</a:t>
            </a:r>
          </a:p>
        </p:txBody>
      </p:sp>
      <p:sp>
        <p:nvSpPr>
          <p:cNvPr id="2" name="Rechteck 1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7323138" y="50800"/>
          <a:ext cx="1749425" cy="1163638"/>
        </p:xfrm>
        <a:graphic>
          <a:graphicData uri="http://schemas.openxmlformats.org/presentationml/2006/ole">
            <p:oleObj spid="_x0000_s6162" name="Visio" r:id="rId4" imgW="6010656" imgH="3994785" progId="">
              <p:embed/>
            </p:oleObj>
          </a:graphicData>
        </a:graphic>
      </p:graphicFrame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17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995E6264-29DD-4352-BEDA-C03686FDF29B}" type="slidenum">
              <a:rPr lang="de-DE" smtClean="0"/>
              <a:pPr algn="ctr" eaLnBrk="1" hangingPunct="1"/>
              <a:t>15</a:t>
            </a:fld>
            <a:endParaRPr lang="de-DE" smtClean="0"/>
          </a:p>
        </p:txBody>
      </p:sp>
      <p:sp>
        <p:nvSpPr>
          <p:cNvPr id="7175" name="Rectangle 5"/>
          <p:cNvSpPr>
            <a:spLocks noChangeArrowheads="1"/>
          </p:cNvSpPr>
          <p:nvPr/>
        </p:nvSpPr>
        <p:spPr bwMode="auto">
          <a:xfrm>
            <a:off x="304800" y="7620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Embedded System/</a:t>
            </a:r>
            <a:r>
              <a:rPr lang="de-DE" sz="2800" dirty="0">
                <a:solidFill>
                  <a:srgbClr val="FF9933"/>
                </a:solidFill>
                <a:latin typeface="Calibri" pitchFamily="34" charset="0"/>
                <a:sym typeface="Wingdings" pitchFamily="2" charset="2"/>
              </a:rPr>
              <a:t>Software</a:t>
            </a:r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 Life Cycle</a:t>
            </a:r>
          </a:p>
        </p:txBody>
      </p:sp>
      <p:sp>
        <p:nvSpPr>
          <p:cNvPr id="9" name="Rechteck 8"/>
          <p:cNvSpPr/>
          <p:nvPr/>
        </p:nvSpPr>
        <p:spPr>
          <a:xfrm>
            <a:off x="7286625" y="642938"/>
            <a:ext cx="1857375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7170" name="Object 8"/>
          <p:cNvGraphicFramePr>
            <a:graphicFrameLocks noChangeAspect="1"/>
          </p:cNvGraphicFramePr>
          <p:nvPr/>
        </p:nvGraphicFramePr>
        <p:xfrm>
          <a:off x="7316788" y="0"/>
          <a:ext cx="1827212" cy="1214438"/>
        </p:xfrm>
        <a:graphic>
          <a:graphicData uri="http://schemas.openxmlformats.org/presentationml/2006/ole">
            <p:oleObj spid="_x0000_s7181" name="Visio" r:id="rId4" imgW="6010656" imgH="3994785" progId="">
              <p:embed/>
            </p:oleObj>
          </a:graphicData>
        </a:graphic>
      </p:graphicFrame>
      <p:graphicFrame>
        <p:nvGraphicFramePr>
          <p:cNvPr id="7171" name="Object 10"/>
          <p:cNvGraphicFramePr>
            <a:graphicFrameLocks noChangeAspect="1"/>
          </p:cNvGraphicFramePr>
          <p:nvPr/>
        </p:nvGraphicFramePr>
        <p:xfrm>
          <a:off x="785813" y="1598613"/>
          <a:ext cx="7558087" cy="4473575"/>
        </p:xfrm>
        <a:graphic>
          <a:graphicData uri="http://schemas.openxmlformats.org/presentationml/2006/ole">
            <p:oleObj spid="_x0000_s7182" name="Visio" r:id="rId5" imgW="7558659" imgH="4473321" progId="">
              <p:embed/>
            </p:oleObj>
          </a:graphicData>
        </a:graphic>
      </p:graphicFrame>
      <p:sp>
        <p:nvSpPr>
          <p:cNvPr id="2" name="Rechteck 1"/>
          <p:cNvSpPr/>
          <p:nvPr/>
        </p:nvSpPr>
        <p:spPr>
          <a:xfrm>
            <a:off x="323850" y="1484313"/>
            <a:ext cx="8462963" cy="136842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3875088" y="2482850"/>
            <a:ext cx="27035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Details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Slide 16</a:t>
            </a:r>
          </a:p>
        </p:txBody>
      </p:sp>
      <p:sp>
        <p:nvSpPr>
          <p:cNvPr id="11" name="Rechteck 10"/>
          <p:cNvSpPr/>
          <p:nvPr/>
        </p:nvSpPr>
        <p:spPr>
          <a:xfrm>
            <a:off x="323850" y="2852738"/>
            <a:ext cx="8462963" cy="324008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28613" y="5724525"/>
            <a:ext cx="27019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Details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Slide 17</a:t>
            </a: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B05F3FD4-4E3E-4628-89CD-884868BC2148}" type="slidenum">
              <a:rPr lang="de-DE" smtClean="0"/>
              <a:pPr algn="ctr" eaLnBrk="1" hangingPunct="1"/>
              <a:t>16</a:t>
            </a:fld>
            <a:endParaRPr lang="de-DE" smtClean="0"/>
          </a:p>
        </p:txBody>
      </p:sp>
      <p:sp>
        <p:nvSpPr>
          <p:cNvPr id="4" name="Foliennummernplatzhalt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endParaRPr kumimoji="1" lang="de-DE" sz="1400" dirty="0">
              <a:latin typeface="+mn-lt"/>
              <a:cs typeface="Arial" pitchFamily="34" charset="0"/>
            </a:endParaRPr>
          </a:p>
        </p:txBody>
      </p:sp>
      <p:sp>
        <p:nvSpPr>
          <p:cNvPr id="8199" name="Rechteck 2"/>
          <p:cNvSpPr>
            <a:spLocks noChangeArrowheads="1"/>
          </p:cNvSpPr>
          <p:nvPr/>
        </p:nvSpPr>
        <p:spPr bwMode="auto">
          <a:xfrm>
            <a:off x="6432550" y="6192838"/>
            <a:ext cx="1711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26262-4</a:t>
            </a:r>
            <a:endParaRPr lang="en-US" sz="1400"/>
          </a:p>
        </p:txBody>
      </p:sp>
      <p:sp>
        <p:nvSpPr>
          <p:cNvPr id="9" name="Rechteck 8"/>
          <p:cNvSpPr/>
          <p:nvPr/>
        </p:nvSpPr>
        <p:spPr>
          <a:xfrm>
            <a:off x="7286625" y="642938"/>
            <a:ext cx="1857375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7316788" y="0"/>
          <a:ext cx="1827212" cy="1214438"/>
        </p:xfrm>
        <a:graphic>
          <a:graphicData uri="http://schemas.openxmlformats.org/presentationml/2006/ole">
            <p:oleObj spid="_x0000_s8202" name="Visio" r:id="rId4" imgW="6010656" imgH="3994785" progId="">
              <p:embed/>
            </p:oleObj>
          </a:graphicData>
        </a:graphic>
      </p:graphicFrame>
      <p:sp>
        <p:nvSpPr>
          <p:cNvPr id="8201" name="Rectangle 5"/>
          <p:cNvSpPr>
            <a:spLocks noChangeArrowheads="1"/>
          </p:cNvSpPr>
          <p:nvPr/>
        </p:nvSpPr>
        <p:spPr bwMode="auto">
          <a:xfrm>
            <a:off x="381000" y="838200"/>
            <a:ext cx="84629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System Level</a:t>
            </a:r>
          </a:p>
        </p:txBody>
      </p:sp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55563" y="1571625"/>
          <a:ext cx="9088437" cy="4981575"/>
        </p:xfrm>
        <a:graphic>
          <a:graphicData uri="http://schemas.openxmlformats.org/presentationml/2006/ole">
            <p:oleObj spid="_x0000_s8203" name="Visio" r:id="rId5" imgW="9089136" imgH="5010912" progId="">
              <p:embed/>
            </p:oleObj>
          </a:graphicData>
        </a:graphic>
      </p:graphicFrame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5508625" y="404813"/>
            <a:ext cx="1871663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22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949BFB7A-7A70-4763-91EA-57BA6FA8DDE6}" type="slidenum">
              <a:rPr lang="de-DE" smtClean="0"/>
              <a:pPr algn="ctr" eaLnBrk="1" hangingPunct="1"/>
              <a:t>17</a:t>
            </a:fld>
            <a:endParaRPr lang="de-DE" smtClean="0"/>
          </a:p>
        </p:txBody>
      </p:sp>
      <p:sp>
        <p:nvSpPr>
          <p:cNvPr id="9" name="Rechteck 8"/>
          <p:cNvSpPr/>
          <p:nvPr/>
        </p:nvSpPr>
        <p:spPr>
          <a:xfrm>
            <a:off x="7286625" y="642938"/>
            <a:ext cx="1857375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224" name="Rectangle 5"/>
          <p:cNvSpPr>
            <a:spLocks noChangeArrowheads="1"/>
          </p:cNvSpPr>
          <p:nvPr/>
        </p:nvSpPr>
        <p:spPr bwMode="auto">
          <a:xfrm>
            <a:off x="228600" y="9144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Software Level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73025" y="1714500"/>
          <a:ext cx="8999538" cy="4025900"/>
        </p:xfrm>
        <a:graphic>
          <a:graphicData uri="http://schemas.openxmlformats.org/presentationml/2006/ole">
            <p:oleObj spid="_x0000_s9226" name="Visio" r:id="rId4" imgW="7879461" imgH="3524250" progId="">
              <p:embed/>
            </p:oleObj>
          </a:graphicData>
        </a:graphic>
      </p:graphicFrame>
      <p:sp>
        <p:nvSpPr>
          <p:cNvPr id="9225" name="Rechteck 2"/>
          <p:cNvSpPr>
            <a:spLocks noChangeArrowheads="1"/>
          </p:cNvSpPr>
          <p:nvPr/>
        </p:nvSpPr>
        <p:spPr bwMode="auto">
          <a:xfrm>
            <a:off x="6408738" y="6215063"/>
            <a:ext cx="1660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26262-6</a:t>
            </a:r>
            <a:endParaRPr lang="en-US" sz="1400"/>
          </a:p>
        </p:txBody>
      </p:sp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7358063" y="50800"/>
          <a:ext cx="1749425" cy="1163638"/>
        </p:xfrm>
        <a:graphic>
          <a:graphicData uri="http://schemas.openxmlformats.org/presentationml/2006/ole">
            <p:oleObj spid="_x0000_s9227" name="Visio" r:id="rId5" imgW="6010656" imgH="3994785" progId="">
              <p:embed/>
            </p:oleObj>
          </a:graphicData>
        </a:graphic>
      </p:graphicFrame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524000" y="0"/>
            <a:ext cx="5856288" cy="92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24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72FA40F0-1CBE-456F-B027-D482AF2991AE}" type="slidenum">
              <a:rPr lang="de-DE" smtClean="0"/>
              <a:pPr algn="ctr" eaLnBrk="1" hangingPunct="1"/>
              <a:t>18</a:t>
            </a:fld>
            <a:endParaRPr lang="de-DE" smtClean="0"/>
          </a:p>
        </p:txBody>
      </p:sp>
      <p:sp>
        <p:nvSpPr>
          <p:cNvPr id="10247" name="Rectangle 5"/>
          <p:cNvSpPr>
            <a:spLocks noChangeArrowheads="1"/>
          </p:cNvSpPr>
          <p:nvPr/>
        </p:nvSpPr>
        <p:spPr bwMode="auto">
          <a:xfrm>
            <a:off x="323850" y="922338"/>
            <a:ext cx="84629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Embedded System/</a:t>
            </a:r>
            <a:r>
              <a:rPr lang="de-DE" sz="2800" dirty="0">
                <a:solidFill>
                  <a:srgbClr val="FF9933"/>
                </a:solidFill>
                <a:latin typeface="Calibri" pitchFamily="34" charset="0"/>
                <a:sym typeface="Wingdings" pitchFamily="2" charset="2"/>
              </a:rPr>
              <a:t>Hardware</a:t>
            </a:r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 Life Cycle</a:t>
            </a:r>
          </a:p>
        </p:txBody>
      </p:sp>
      <p:sp>
        <p:nvSpPr>
          <p:cNvPr id="9" name="Rechteck 8"/>
          <p:cNvSpPr/>
          <p:nvPr/>
        </p:nvSpPr>
        <p:spPr>
          <a:xfrm>
            <a:off x="7286625" y="642938"/>
            <a:ext cx="1857375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7316788" y="0"/>
          <a:ext cx="1827212" cy="1214438"/>
        </p:xfrm>
        <a:graphic>
          <a:graphicData uri="http://schemas.openxmlformats.org/presentationml/2006/ole">
            <p:oleObj spid="_x0000_s10251" name="Visio" r:id="rId4" imgW="6010656" imgH="3994785" progId="">
              <p:embed/>
            </p:oleObj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/>
        </p:nvGraphicFramePr>
        <p:xfrm>
          <a:off x="107950" y="1849438"/>
          <a:ext cx="9031288" cy="4027487"/>
        </p:xfrm>
        <a:graphic>
          <a:graphicData uri="http://schemas.openxmlformats.org/presentationml/2006/ole">
            <p:oleObj spid="_x0000_s10252" name="Visio" r:id="rId5" imgW="7490841" imgH="3342132" progId="">
              <p:embed/>
            </p:oleObj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862013" y="5716588"/>
            <a:ext cx="27019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Details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Slide 19</a:t>
            </a:r>
          </a:p>
        </p:txBody>
      </p:sp>
      <p:sp>
        <p:nvSpPr>
          <p:cNvPr id="11" name="Rechteck 10"/>
          <p:cNvSpPr/>
          <p:nvPr/>
        </p:nvSpPr>
        <p:spPr>
          <a:xfrm>
            <a:off x="900113" y="3357563"/>
            <a:ext cx="7559675" cy="273526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676400" y="0"/>
            <a:ext cx="5703888" cy="1050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26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97D6B0D8-9CD7-45D3-BEC0-399E3A6F1B73}" type="slidenum">
              <a:rPr lang="de-DE" smtClean="0"/>
              <a:pPr algn="ctr" eaLnBrk="1" hangingPunct="1"/>
              <a:t>19</a:t>
            </a:fld>
            <a:endParaRPr lang="de-DE" smtClean="0"/>
          </a:p>
        </p:txBody>
      </p:sp>
      <p:sp>
        <p:nvSpPr>
          <p:cNvPr id="4" name="Foliennummernplatzhalt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endParaRPr kumimoji="1" lang="de-DE" sz="1400" dirty="0">
              <a:latin typeface="+mn-lt"/>
              <a:cs typeface="Arial" pitchFamily="34" charset="0"/>
            </a:endParaRPr>
          </a:p>
        </p:txBody>
      </p:sp>
      <p:sp>
        <p:nvSpPr>
          <p:cNvPr id="11271" name="Rectangle 5"/>
          <p:cNvSpPr>
            <a:spLocks noChangeArrowheads="1"/>
          </p:cNvSpPr>
          <p:nvPr/>
        </p:nvSpPr>
        <p:spPr bwMode="auto">
          <a:xfrm>
            <a:off x="0" y="990600"/>
            <a:ext cx="84629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ISO 26262 Work Products – Hardware Level</a:t>
            </a:r>
          </a:p>
        </p:txBody>
      </p:sp>
      <p:sp>
        <p:nvSpPr>
          <p:cNvPr id="11272" name="Rechteck 2"/>
          <p:cNvSpPr>
            <a:spLocks noChangeArrowheads="1"/>
          </p:cNvSpPr>
          <p:nvPr/>
        </p:nvSpPr>
        <p:spPr bwMode="auto">
          <a:xfrm>
            <a:off x="6357938" y="6215063"/>
            <a:ext cx="1711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26262-5</a:t>
            </a:r>
            <a:endParaRPr lang="en-US" sz="1400"/>
          </a:p>
        </p:txBody>
      </p:sp>
      <p:graphicFrame>
        <p:nvGraphicFramePr>
          <p:cNvPr id="11266" name="Object 7"/>
          <p:cNvGraphicFramePr>
            <a:graphicFrameLocks noChangeAspect="1"/>
          </p:cNvGraphicFramePr>
          <p:nvPr/>
        </p:nvGraphicFramePr>
        <p:xfrm>
          <a:off x="7358063" y="50800"/>
          <a:ext cx="1749425" cy="1163638"/>
        </p:xfrm>
        <a:graphic>
          <a:graphicData uri="http://schemas.openxmlformats.org/presentationml/2006/ole">
            <p:oleObj spid="_x0000_s11273" name="Visio" r:id="rId4" imgW="6010656" imgH="3994785" progId="">
              <p:embed/>
            </p:oleObj>
          </a:graphicData>
        </a:graphic>
      </p:graphicFrame>
      <p:graphicFrame>
        <p:nvGraphicFramePr>
          <p:cNvPr id="11267" name="Object 50"/>
          <p:cNvGraphicFramePr>
            <a:graphicFrameLocks noChangeAspect="1"/>
          </p:cNvGraphicFramePr>
          <p:nvPr/>
        </p:nvGraphicFramePr>
        <p:xfrm>
          <a:off x="0" y="2057400"/>
          <a:ext cx="9072563" cy="3157538"/>
        </p:xfrm>
        <a:graphic>
          <a:graphicData uri="http://schemas.openxmlformats.org/presentationml/2006/ole">
            <p:oleObj spid="_x0000_s11274" name="Visio" r:id="rId5" imgW="7879461" imgH="2741295" progId="">
              <p:embed/>
            </p:oleObj>
          </a:graphicData>
        </a:graphic>
      </p:graphicFrame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68664360-EAF1-49BE-A8D9-302CAE9A30A0}" type="slidenum">
              <a:rPr lang="de-DE" smtClean="0"/>
              <a:pPr algn="ctr" eaLnBrk="1" hangingPunct="1"/>
              <a:t>20</a:t>
            </a:fld>
            <a:endParaRPr lang="de-DE" smtClean="0"/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685800" y="1447800"/>
            <a:ext cx="8208963" cy="492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ISO 26262 Overview</a:t>
            </a:r>
          </a:p>
          <a:p>
            <a:pPr marL="342900" indent="-3429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ISO 26262 First Steps</a:t>
            </a:r>
          </a:p>
          <a:p>
            <a:pPr marL="342900" indent="-3429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ASIL Determination</a:t>
            </a:r>
          </a:p>
          <a:p>
            <a:pPr marL="342900" indent="-3429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ISO 26262 Life Cycle Work Products</a:t>
            </a:r>
          </a:p>
          <a:p>
            <a:pPr marL="342900" indent="-3429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Calibri" pitchFamily="34" charset="0"/>
              </a:rPr>
              <a:t>Software Unit Implementation Methods</a:t>
            </a:r>
          </a:p>
          <a:p>
            <a:pPr marL="342900" indent="-3429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Embitel-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Heicon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Collaboration</a:t>
            </a:r>
          </a:p>
          <a:p>
            <a:pPr marL="342900" indent="-342900">
              <a:spcBef>
                <a:spcPct val="20000"/>
              </a:spcBef>
              <a:buClr>
                <a:srgbClr val="339933"/>
              </a:buClr>
              <a:defRPr/>
            </a:pPr>
            <a:endParaRPr lang="en-US" sz="2400" dirty="0">
              <a:latin typeface="Calibri" pitchFamily="34" charset="0"/>
            </a:endParaRP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304800" y="762000"/>
            <a:ext cx="28352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dirty="0">
                <a:solidFill>
                  <a:srgbClr val="FF9933"/>
                </a:solidFill>
                <a:latin typeface="Calibri" pitchFamily="34" charset="0"/>
              </a:rPr>
              <a:t>Content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676400" y="381000"/>
            <a:ext cx="5856288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B7BA8416-A585-4A8B-8106-A2E9BE3ACEC7}" type="slidenum">
              <a:rPr lang="de-DE" smtClean="0"/>
              <a:pPr algn="ctr" eaLnBrk="1" hangingPunct="1"/>
              <a:t>21</a:t>
            </a:fld>
            <a:endParaRPr lang="de-DE" smtClean="0"/>
          </a:p>
        </p:txBody>
      </p:sp>
      <p:sp>
        <p:nvSpPr>
          <p:cNvPr id="4" name="Foliennummernplatzhalt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endParaRPr kumimoji="1" lang="de-DE" sz="1400" dirty="0">
              <a:latin typeface="+mn-lt"/>
              <a:cs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04800" y="762000"/>
            <a:ext cx="84629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800" dirty="0">
                <a:solidFill>
                  <a:srgbClr val="FF9933"/>
                </a:solidFill>
                <a:latin typeface="Calibri" pitchFamily="34" charset="0"/>
                <a:cs typeface="Arial" pitchFamily="34" charset="0"/>
              </a:rPr>
              <a:t>Software Unit Implementation Methods</a:t>
            </a:r>
          </a:p>
        </p:txBody>
      </p:sp>
      <p:sp>
        <p:nvSpPr>
          <p:cNvPr id="12295" name="Rechteck 2"/>
          <p:cNvSpPr>
            <a:spLocks noChangeArrowheads="1"/>
          </p:cNvSpPr>
          <p:nvPr/>
        </p:nvSpPr>
        <p:spPr bwMode="auto">
          <a:xfrm>
            <a:off x="6408738" y="6215063"/>
            <a:ext cx="1660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800100" lvl="1" indent="-342900" algn="r">
              <a:spcBef>
                <a:spcPct val="20000"/>
              </a:spcBef>
              <a:buClr>
                <a:srgbClr val="339933"/>
              </a:buClr>
            </a:pPr>
            <a:r>
              <a:rPr lang="en-US" sz="1400">
                <a:sym typeface="Wingdings" pitchFamily="2" charset="2"/>
              </a:rPr>
              <a:t>ISO 26262-6</a:t>
            </a:r>
            <a:endParaRPr lang="en-US" sz="1400"/>
          </a:p>
        </p:txBody>
      </p:sp>
      <p:graphicFrame>
        <p:nvGraphicFramePr>
          <p:cNvPr id="10" name="Group 135"/>
          <p:cNvGraphicFramePr>
            <a:graphicFrameLocks noGrp="1"/>
          </p:cNvGraphicFramePr>
          <p:nvPr/>
        </p:nvGraphicFramePr>
        <p:xfrm>
          <a:off x="642938" y="1643063"/>
          <a:ext cx="7931150" cy="4524375"/>
        </p:xfrm>
        <a:graphic>
          <a:graphicData uri="http://schemas.openxmlformats.org/drawingml/2006/table">
            <a:tbl>
              <a:tblPr/>
              <a:tblGrid>
                <a:gridCol w="4537075"/>
                <a:gridCol w="779462"/>
                <a:gridCol w="893763"/>
                <a:gridCol w="847725"/>
                <a:gridCol w="87312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Methods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ASIL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ASIL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ASIL 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ASIL 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One entry and one exit point in subprograms and functions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dynamic objects or variables, or else online test during their creation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Initialization of variables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multiple use of variable names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Avoid global variables or else justify their usage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Limited use of pointers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implicit type conversions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hidden data flow or control flow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unconditional jumps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recursions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290" name="Object 7"/>
          <p:cNvGraphicFramePr>
            <a:graphicFrameLocks noChangeAspect="1"/>
          </p:cNvGraphicFramePr>
          <p:nvPr/>
        </p:nvGraphicFramePr>
        <p:xfrm>
          <a:off x="7358063" y="50800"/>
          <a:ext cx="1749425" cy="1163638"/>
        </p:xfrm>
        <a:graphic>
          <a:graphicData uri="http://schemas.openxmlformats.org/presentationml/2006/ole">
            <p:oleObj spid="_x0000_s12370" name="Visio" r:id="rId4" imgW="6010656" imgH="3994785" progId="">
              <p:embed/>
            </p:oleObj>
          </a:graphicData>
        </a:graphic>
      </p:graphicFrame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0EF63CC-CB99-44D9-878B-6E6584B37432}" type="slidenum">
              <a:rPr kumimoji="1" lang="de-DE" sz="1400">
                <a:latin typeface="+mn-lt"/>
                <a:cs typeface="Arial" pitchFamily="34" charset="0"/>
              </a:rPr>
              <a:pPr algn="r">
                <a:defRPr/>
              </a:pPr>
              <a:t>22</a:t>
            </a:fld>
            <a:endParaRPr kumimoji="1" lang="de-DE" sz="1400" dirty="0">
              <a:latin typeface="+mn-lt"/>
              <a:cs typeface="Arial" pitchFamily="34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1676400" y="0"/>
            <a:ext cx="434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de-DE" sz="2800" b="1">
              <a:latin typeface="Calibri" pitchFamily="34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57200" y="1524000"/>
            <a:ext cx="82296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buFont typeface="Wingdings" pitchFamily="2" charset="2"/>
              <a:buChar char="§"/>
            </a:pPr>
            <a:endParaRPr lang="de-DE" sz="2000"/>
          </a:p>
        </p:txBody>
      </p:sp>
      <p:grpSp>
        <p:nvGrpSpPr>
          <p:cNvPr id="23557" name="Group 10"/>
          <p:cNvGrpSpPr>
            <a:grpSpLocks/>
          </p:cNvGrpSpPr>
          <p:nvPr/>
        </p:nvGrpSpPr>
        <p:grpSpPr bwMode="auto">
          <a:xfrm>
            <a:off x="1066800" y="1447800"/>
            <a:ext cx="6781800" cy="3429000"/>
            <a:chOff x="1524000" y="1600200"/>
            <a:chExt cx="6324600" cy="2971800"/>
          </a:xfrm>
        </p:grpSpPr>
        <p:sp>
          <p:nvSpPr>
            <p:cNvPr id="23560" name="Rounded Rectangle 6"/>
            <p:cNvSpPr>
              <a:spLocks noChangeArrowheads="1"/>
            </p:cNvSpPr>
            <p:nvPr/>
          </p:nvSpPr>
          <p:spPr bwMode="auto">
            <a:xfrm>
              <a:off x="1524000" y="1600200"/>
              <a:ext cx="6324600" cy="457200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 algn="ctr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</a:pPr>
              <a:r>
                <a:rPr lang="en-US">
                  <a:latin typeface="Calibri" pitchFamily="34" charset="0"/>
                </a:rPr>
                <a:t>ISO 26262 Consultancy</a:t>
              </a:r>
            </a:p>
          </p:txBody>
        </p:sp>
        <p:sp>
          <p:nvSpPr>
            <p:cNvPr id="23561" name="Rounded Rectangle 7"/>
            <p:cNvSpPr>
              <a:spLocks noChangeArrowheads="1"/>
            </p:cNvSpPr>
            <p:nvPr/>
          </p:nvSpPr>
          <p:spPr bwMode="auto">
            <a:xfrm>
              <a:off x="1524000" y="2438400"/>
              <a:ext cx="6324600" cy="457200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 algn="ctr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</a:pPr>
              <a:r>
                <a:rPr lang="en-US">
                  <a:latin typeface="Calibri" pitchFamily="34" charset="0"/>
                </a:rPr>
                <a:t>Functional Safety Validation &amp; Verification</a:t>
              </a:r>
            </a:p>
          </p:txBody>
        </p:sp>
        <p:sp>
          <p:nvSpPr>
            <p:cNvPr id="23562" name="Rounded Rectangle 8"/>
            <p:cNvSpPr>
              <a:spLocks noChangeArrowheads="1"/>
            </p:cNvSpPr>
            <p:nvPr/>
          </p:nvSpPr>
          <p:spPr bwMode="auto">
            <a:xfrm>
              <a:off x="1524000" y="3276600"/>
              <a:ext cx="6324600" cy="457200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 algn="ctr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</a:pPr>
              <a:r>
                <a:rPr lang="en-US">
                  <a:latin typeface="Calibri" pitchFamily="34" charset="0"/>
                </a:rPr>
                <a:t>ISO 26262 Tool Qualifications</a:t>
              </a:r>
            </a:p>
          </p:txBody>
        </p:sp>
        <p:sp>
          <p:nvSpPr>
            <p:cNvPr id="23563" name="Rounded Rectangle 9"/>
            <p:cNvSpPr>
              <a:spLocks noChangeArrowheads="1"/>
            </p:cNvSpPr>
            <p:nvPr/>
          </p:nvSpPr>
          <p:spPr bwMode="auto">
            <a:xfrm>
              <a:off x="1524000" y="4114800"/>
              <a:ext cx="6324600" cy="457200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 algn="ctr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</a:pPr>
              <a:r>
                <a:rPr lang="en-US" dirty="0">
                  <a:latin typeface="Calibri" pitchFamily="34" charset="0"/>
                </a:rPr>
                <a:t>Automotive Software &amp; Hardware development	</a:t>
              </a:r>
            </a:p>
          </p:txBody>
        </p:sp>
      </p:grpSp>
      <p:sp>
        <p:nvSpPr>
          <p:cNvPr id="23558" name="Rectangle 12"/>
          <p:cNvSpPr>
            <a:spLocks noChangeArrowheads="1"/>
          </p:cNvSpPr>
          <p:nvPr/>
        </p:nvSpPr>
        <p:spPr bwMode="auto">
          <a:xfrm>
            <a:off x="7391400" y="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HEICON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23559" name="TextBox 13"/>
          <p:cNvSpPr txBox="1">
            <a:spLocks noChangeArrowheads="1"/>
          </p:cNvSpPr>
          <p:nvPr/>
        </p:nvSpPr>
        <p:spPr bwMode="auto">
          <a:xfrm>
            <a:off x="1981200" y="609600"/>
            <a:ext cx="5257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alibri" pitchFamily="34" charset="0"/>
              </a:rPr>
              <a:t>Our Collaboration &amp; Services</a:t>
            </a: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151813" y="6646863"/>
            <a:ext cx="940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latin typeface="Calibri" pitchFamily="34" charset="0"/>
              </a:rPr>
              <a:t>Confidential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2438400"/>
            <a:ext cx="6400800" cy="13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8800" b="1" dirty="0" smtClean="0">
                <a:latin typeface="Calibri" pitchFamily="34" charset="0"/>
                <a:cs typeface="Arial" pitchFamily="34" charset="0"/>
              </a:rPr>
              <a:t>Q </a:t>
            </a:r>
            <a:r>
              <a:rPr lang="en-US" sz="8800" b="1" dirty="0">
                <a:latin typeface="Calibri" pitchFamily="34" charset="0"/>
                <a:cs typeface="Arial" pitchFamily="34" charset="0"/>
              </a:rPr>
              <a:t>&amp;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7" descr="gif_embit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32766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228600" y="3200400"/>
            <a:ext cx="43434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b="1" dirty="0">
                <a:solidFill>
                  <a:srgbClr val="FF6600"/>
                </a:solidFill>
              </a:rPr>
              <a:t>embitel – A Partner For You</a:t>
            </a:r>
            <a:endParaRPr lang="en-GB" sz="2400" dirty="0">
              <a:solidFill>
                <a:srgbClr val="FF66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659437" y="2971800"/>
            <a:ext cx="3484563" cy="723900"/>
            <a:chOff x="5724525" y="3203575"/>
            <a:chExt cx="3484563" cy="72390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505575" y="3697288"/>
              <a:ext cx="323850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820025" y="3697288"/>
              <a:ext cx="323850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162800" y="3697288"/>
              <a:ext cx="323850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848350" y="3697288"/>
              <a:ext cx="323850" cy="21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5724525" y="3203575"/>
              <a:ext cx="348456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6600"/>
                  </a:solidFill>
                </a:rPr>
                <a:t>International Presence</a:t>
              </a:r>
              <a:endParaRPr lang="en-GB" sz="2400" dirty="0"/>
            </a:p>
          </p:txBody>
        </p:sp>
        <p:pic>
          <p:nvPicPr>
            <p:cNvPr id="20" name="Picture 15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8461375" y="3697288"/>
              <a:ext cx="373063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1371600" y="4114800"/>
            <a:ext cx="6477000" cy="24689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sz="3200" b="1" dirty="0" smtClean="0">
                <a:solidFill>
                  <a:srgbClr val="FF6600"/>
                </a:solidFill>
                <a:latin typeface="Calibri" pitchFamily="34" charset="0"/>
                <a:cs typeface="Arial" pitchFamily="34" charset="0"/>
              </a:rPr>
              <a:t>Please Send Additional queries to: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US" sz="3200" b="1" dirty="0" smtClean="0">
              <a:solidFill>
                <a:srgbClr val="FF6600"/>
              </a:solidFill>
              <a:latin typeface="Calibri" pitchFamily="34" charset="0"/>
              <a:cs typeface="Arial" pitchFamily="34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sz="4400" b="1" dirty="0" smtClean="0">
                <a:solidFill>
                  <a:srgbClr val="FF6600"/>
                </a:solidFill>
                <a:latin typeface="Calibri" pitchFamily="34" charset="0"/>
                <a:cs typeface="Arial" pitchFamily="34" charset="0"/>
                <a:hlinkClick r:id="rId10"/>
              </a:rPr>
              <a:t>e.seminar@embitel.com</a:t>
            </a:r>
            <a:r>
              <a:rPr lang="en-US" sz="4400" b="1" dirty="0" smtClean="0">
                <a:solidFill>
                  <a:srgbClr val="FF6600"/>
                </a:solidFill>
                <a:latin typeface="Calibri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1034</Words>
  <Application>Microsoft Office PowerPoint</Application>
  <PresentationFormat>On-screen Show (4:3)</PresentationFormat>
  <Paragraphs>365</Paragraphs>
  <Slides>24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Default Design</vt:lpstr>
      <vt:lpstr>Visio</vt:lpstr>
      <vt:lpstr>Slide 1</vt:lpstr>
      <vt:lpstr>About the Speaker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vmoksha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Ratikant</dc:creator>
  <cp:lastModifiedBy>emb-sankpat</cp:lastModifiedBy>
  <cp:revision>1180</cp:revision>
  <dcterms:created xsi:type="dcterms:W3CDTF">2006-09-19T14:36:26Z</dcterms:created>
  <dcterms:modified xsi:type="dcterms:W3CDTF">2013-05-28T16:54:36Z</dcterms:modified>
</cp:coreProperties>
</file>